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8"/>
  </p:notesMasterIdLst>
  <p:sldIdLst>
    <p:sldId id="256" r:id="rId2"/>
    <p:sldId id="397" r:id="rId3"/>
    <p:sldId id="370" r:id="rId4"/>
    <p:sldId id="371" r:id="rId5"/>
    <p:sldId id="372" r:id="rId6"/>
    <p:sldId id="373" r:id="rId7"/>
    <p:sldId id="374" r:id="rId8"/>
    <p:sldId id="375" r:id="rId9"/>
    <p:sldId id="376" r:id="rId10"/>
    <p:sldId id="381" r:id="rId11"/>
    <p:sldId id="382" r:id="rId12"/>
    <p:sldId id="383" r:id="rId13"/>
    <p:sldId id="386" r:id="rId14"/>
    <p:sldId id="387" r:id="rId15"/>
    <p:sldId id="388" r:id="rId16"/>
    <p:sldId id="384" r:id="rId17"/>
    <p:sldId id="385" r:id="rId18"/>
    <p:sldId id="389" r:id="rId19"/>
    <p:sldId id="390" r:id="rId20"/>
    <p:sldId id="391" r:id="rId21"/>
    <p:sldId id="392" r:id="rId22"/>
    <p:sldId id="393" r:id="rId23"/>
    <p:sldId id="394" r:id="rId24"/>
    <p:sldId id="396" r:id="rId25"/>
    <p:sldId id="395" r:id="rId26"/>
    <p:sldId id="367" r:id="rId2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B29"/>
    <a:srgbClr val="CC0099"/>
    <a:srgbClr val="0EE618"/>
    <a:srgbClr val="53D7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סגנון בהיר 2 - הדגשה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סגנון בהיר 1 - הדגשה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8380" autoAdjust="0"/>
  </p:normalViewPr>
  <p:slideViewPr>
    <p:cSldViewPr snapToGrid="0">
      <p:cViewPr varScale="1">
        <p:scale>
          <a:sx n="72" d="100"/>
          <a:sy n="72" d="100"/>
        </p:scale>
        <p:origin x="1308" y="66"/>
      </p:cViewPr>
      <p:guideLst/>
    </p:cSldViewPr>
  </p:slideViewPr>
  <p:outlineViewPr>
    <p:cViewPr>
      <p:scale>
        <a:sx n="33" d="100"/>
        <a:sy n="33" d="100"/>
      </p:scale>
      <p:origin x="0" y="-39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1EBA392-205C-4DF5-9A40-22D050B4D1AF}" type="datetimeFigureOut">
              <a:rPr lang="he-IL" smtClean="0"/>
              <a:t>י"ט/חשון/תשפ"ד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6272F09-3565-4B89-9497-DE27ED19A198}" type="slidenum">
              <a:rPr lang="he-IL" smtClean="0"/>
              <a:t>‹#›</a:t>
            </a:fld>
            <a:endParaRPr lang="he-IL"/>
          </a:p>
        </p:txBody>
      </p:sp>
    </p:spTree>
    <p:extLst>
      <p:ext uri="{BB962C8B-B14F-4D97-AF65-F5344CB8AC3E}">
        <p14:creationId xmlns:p14="http://schemas.microsoft.com/office/powerpoint/2010/main" val="311758620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685800" y="1143000"/>
            <a:ext cx="5486400" cy="3086100"/>
          </a:xfrm>
        </p:spPr>
      </p:sp>
      <p:sp>
        <p:nvSpPr>
          <p:cNvPr id="3" name="מציין מיקום של הערות 2"/>
          <p:cNvSpPr>
            <a:spLocks noGrp="1"/>
          </p:cNvSpPr>
          <p:nvPr>
            <p:ph type="body" idx="1"/>
          </p:nvPr>
        </p:nvSpPr>
        <p:spPr/>
        <p:txBody>
          <a:bodyPr/>
          <a:lstStyle/>
          <a:p>
            <a:pPr algn="l"/>
            <a:endParaRPr lang="he-IL" dirty="0"/>
          </a:p>
        </p:txBody>
      </p:sp>
      <p:sp>
        <p:nvSpPr>
          <p:cNvPr id="4" name="מציין מיקום של מספר שקופית 3"/>
          <p:cNvSpPr>
            <a:spLocks noGrp="1"/>
          </p:cNvSpPr>
          <p:nvPr>
            <p:ph type="sldNum" sz="quarter" idx="10"/>
          </p:nvPr>
        </p:nvSpPr>
        <p:spPr/>
        <p:txBody>
          <a:bodyPr/>
          <a:lstStyle/>
          <a:p>
            <a:fld id="{66272F09-3565-4B89-9497-DE27ED19A198}" type="slidenum">
              <a:rPr lang="he-IL" smtClean="0"/>
              <a:t>1</a:t>
            </a:fld>
            <a:endParaRPr lang="he-IL"/>
          </a:p>
        </p:txBody>
      </p:sp>
    </p:spTree>
    <p:extLst>
      <p:ext uri="{BB962C8B-B14F-4D97-AF65-F5344CB8AC3E}">
        <p14:creationId xmlns:p14="http://schemas.microsoft.com/office/powerpoint/2010/main" val="42814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Accelerating Number Theoretic Transformations for Bootstrappable Homomorphic Encryption on GPUs</a:t>
            </a:r>
          </a:p>
          <a:p>
            <a:r>
              <a:rPr lang="en-US" sz="1200" dirty="0">
                <a:latin typeface="Helvetica Neue" panose="02000503000000020004" pitchFamily="2" charset="0"/>
                <a:ea typeface="Helvetica Neue" panose="02000503000000020004" pitchFamily="2" charset="0"/>
                <a:cs typeface="Helvetica Neue" panose="02000503000000020004" pitchFamily="2" charset="0"/>
              </a:rPr>
              <a:t>Number Theoretic Transform and Its Applications in Lattice-based Cryptosystems: A Survey</a:t>
            </a:r>
          </a:p>
          <a:p>
            <a:endParaRPr lang="en-US" dirty="0"/>
          </a:p>
        </p:txBody>
      </p:sp>
      <p:sp>
        <p:nvSpPr>
          <p:cNvPr id="4" name="Slide Number Placeholder 3"/>
          <p:cNvSpPr>
            <a:spLocks noGrp="1"/>
          </p:cNvSpPr>
          <p:nvPr>
            <p:ph type="sldNum" sz="quarter" idx="5"/>
          </p:nvPr>
        </p:nvSpPr>
        <p:spPr/>
        <p:txBody>
          <a:bodyPr/>
          <a:lstStyle/>
          <a:p>
            <a:fld id="{66272F09-3565-4B89-9497-DE27ED19A198}" type="slidenum">
              <a:rPr lang="he-IL" smtClean="0"/>
              <a:t>3</a:t>
            </a:fld>
            <a:endParaRPr lang="he-IL"/>
          </a:p>
        </p:txBody>
      </p:sp>
    </p:spTree>
    <p:extLst>
      <p:ext uri="{BB962C8B-B14F-4D97-AF65-F5344CB8AC3E}">
        <p14:creationId xmlns:p14="http://schemas.microsoft.com/office/powerpoint/2010/main" val="364352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is log m </a:t>
            </a:r>
          </a:p>
        </p:txBody>
      </p:sp>
      <p:sp>
        <p:nvSpPr>
          <p:cNvPr id="4" name="Slide Number Placeholder 3"/>
          <p:cNvSpPr>
            <a:spLocks noGrp="1"/>
          </p:cNvSpPr>
          <p:nvPr>
            <p:ph type="sldNum" sz="quarter" idx="5"/>
          </p:nvPr>
        </p:nvSpPr>
        <p:spPr/>
        <p:txBody>
          <a:bodyPr/>
          <a:lstStyle/>
          <a:p>
            <a:fld id="{66272F09-3565-4B89-9497-DE27ED19A198}" type="slidenum">
              <a:rPr lang="he-IL" smtClean="0"/>
              <a:t>9</a:t>
            </a:fld>
            <a:endParaRPr lang="he-IL"/>
          </a:p>
        </p:txBody>
      </p:sp>
    </p:spTree>
    <p:extLst>
      <p:ext uri="{BB962C8B-B14F-4D97-AF65-F5344CB8AC3E}">
        <p14:creationId xmlns:p14="http://schemas.microsoft.com/office/powerpoint/2010/main" val="420837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HEAX: An Architecture for Computing on Encrypted Data</a:t>
            </a:r>
          </a:p>
        </p:txBody>
      </p:sp>
      <p:sp>
        <p:nvSpPr>
          <p:cNvPr id="4" name="Slide Number Placeholder 3"/>
          <p:cNvSpPr>
            <a:spLocks noGrp="1"/>
          </p:cNvSpPr>
          <p:nvPr>
            <p:ph type="sldNum" sz="quarter" idx="5"/>
          </p:nvPr>
        </p:nvSpPr>
        <p:spPr/>
        <p:txBody>
          <a:bodyPr/>
          <a:lstStyle/>
          <a:p>
            <a:fld id="{66272F09-3565-4B89-9497-DE27ED19A198}" type="slidenum">
              <a:rPr lang="he-IL" smtClean="0"/>
              <a:t>10</a:t>
            </a:fld>
            <a:endParaRPr lang="he-IL"/>
          </a:p>
        </p:txBody>
      </p:sp>
    </p:spTree>
    <p:extLst>
      <p:ext uri="{BB962C8B-B14F-4D97-AF65-F5344CB8AC3E}">
        <p14:creationId xmlns:p14="http://schemas.microsoft.com/office/powerpoint/2010/main" val="206114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ormataOTFCond-Md"/>
              </a:rPr>
              <a:t>Conceptual Review on Number Theoretic Transform and Comprehensive Review on Its Implementations</a:t>
            </a:r>
            <a:endParaRPr lang="en-US" dirty="0"/>
          </a:p>
        </p:txBody>
      </p:sp>
      <p:sp>
        <p:nvSpPr>
          <p:cNvPr id="4" name="Slide Number Placeholder 3"/>
          <p:cNvSpPr>
            <a:spLocks noGrp="1"/>
          </p:cNvSpPr>
          <p:nvPr>
            <p:ph type="sldNum" sz="quarter" idx="5"/>
          </p:nvPr>
        </p:nvSpPr>
        <p:spPr/>
        <p:txBody>
          <a:bodyPr/>
          <a:lstStyle/>
          <a:p>
            <a:fld id="{66272F09-3565-4B89-9497-DE27ED19A198}" type="slidenum">
              <a:rPr lang="he-IL" smtClean="0"/>
              <a:t>14</a:t>
            </a:fld>
            <a:endParaRPr lang="he-IL"/>
          </a:p>
        </p:txBody>
      </p:sp>
    </p:spTree>
    <p:extLst>
      <p:ext uri="{BB962C8B-B14F-4D97-AF65-F5344CB8AC3E}">
        <p14:creationId xmlns:p14="http://schemas.microsoft.com/office/powerpoint/2010/main" val="3064331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שקופית כותרת">
    <p:spTree>
      <p:nvGrpSpPr>
        <p:cNvPr id="1" name=""/>
        <p:cNvGrpSpPr/>
        <p:nvPr/>
      </p:nvGrpSpPr>
      <p:grpSpPr>
        <a:xfrm>
          <a:off x="0" y="0"/>
          <a:ext cx="0" cy="0"/>
          <a:chOff x="0" y="0"/>
          <a:chExt cx="0" cy="0"/>
        </a:xfrm>
      </p:grpSpPr>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endParaRPr lang="he-IL" dirty="0"/>
          </a:p>
        </p:txBody>
      </p:sp>
      <p:sp>
        <p:nvSpPr>
          <p:cNvPr id="7" name="Title 6"/>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0"/>
          </p:nvPr>
        </p:nvSpPr>
        <p:spPr/>
        <p:txBody>
          <a:bodyPr/>
          <a:lstStyle/>
          <a:p>
            <a:fld id="{C39A170E-FB77-44A4-ADC4-3C45C37D6B5D}" type="datetime8">
              <a:rPr lang="he-IL" smtClean="0"/>
              <a:t>03 נובמבר 23</a:t>
            </a:fld>
            <a:endParaRPr lang="he-IL"/>
          </a:p>
        </p:txBody>
      </p:sp>
      <p:sp>
        <p:nvSpPr>
          <p:cNvPr id="12" name="Footer Placeholder 11"/>
          <p:cNvSpPr>
            <a:spLocks noGrp="1"/>
          </p:cNvSpPr>
          <p:nvPr>
            <p:ph type="ftr" sz="quarter" idx="11"/>
          </p:nvPr>
        </p:nvSpPr>
        <p:spPr/>
        <p:txBody>
          <a:bodyPr/>
          <a:lstStyle/>
          <a:p>
            <a:endParaRPr lang="he-IL"/>
          </a:p>
        </p:txBody>
      </p:sp>
      <p:sp>
        <p:nvSpPr>
          <p:cNvPr id="8" name="Rectangle 5">
            <a:extLst>
              <a:ext uri="{FF2B5EF4-FFF2-40B4-BE49-F238E27FC236}">
                <a16:creationId xmlns:a16="http://schemas.microsoft.com/office/drawing/2014/main" id="{AE046928-6538-47E1-9F59-4253893763F6}"/>
              </a:ext>
            </a:extLst>
          </p:cNvPr>
          <p:cNvSpPr/>
          <p:nvPr userDrawn="1"/>
        </p:nvSpPr>
        <p:spPr>
          <a:xfrm>
            <a:off x="-1" y="6583681"/>
            <a:ext cx="12174583" cy="274320"/>
          </a:xfrm>
          <a:prstGeom prst="rect">
            <a:avLst/>
          </a:prstGeom>
          <a:solidFill>
            <a:srgbClr val="FFC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A29"/>
              </a:solidFill>
            </a:endParaRPr>
          </a:p>
        </p:txBody>
      </p:sp>
      <p:pic>
        <p:nvPicPr>
          <p:cNvPr id="9" name="Picture 4">
            <a:extLst>
              <a:ext uri="{FF2B5EF4-FFF2-40B4-BE49-F238E27FC236}">
                <a16:creationId xmlns:a16="http://schemas.microsoft.com/office/drawing/2014/main" id="{7021FA35-06AC-4554-85F5-E04CF0B432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0629" y="6011570"/>
            <a:ext cx="625451" cy="843982"/>
          </a:xfrm>
          <a:prstGeom prst="rect">
            <a:avLst/>
          </a:prstGeom>
        </p:spPr>
      </p:pic>
      <p:sp>
        <p:nvSpPr>
          <p:cNvPr id="13" name="Slide Number Placeholder 12"/>
          <p:cNvSpPr>
            <a:spLocks noGrp="1"/>
          </p:cNvSpPr>
          <p:nvPr>
            <p:ph type="sldNum" sz="quarter" idx="12"/>
          </p:nvPr>
        </p:nvSpPr>
        <p:spPr>
          <a:xfrm>
            <a:off x="8915106" y="6519870"/>
            <a:ext cx="2743200" cy="365125"/>
          </a:xfrm>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a:t>
            </a:fld>
            <a:endParaRPr lang="he-IL" dirty="0"/>
          </a:p>
        </p:txBody>
      </p:sp>
    </p:spTree>
    <p:extLst>
      <p:ext uri="{BB962C8B-B14F-4D97-AF65-F5344CB8AC3E}">
        <p14:creationId xmlns:p14="http://schemas.microsoft.com/office/powerpoint/2010/main" val="299609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552091" y="2820"/>
            <a:ext cx="11266097" cy="1325563"/>
          </a:xfrm>
        </p:spPr>
        <p:txBody>
          <a:bodyPr/>
          <a:lstStyle>
            <a:lvl1pPr algn="l" rtl="0">
              <a:defRPr b="1"/>
            </a:lvl1pPr>
          </a:lstStyle>
          <a:p>
            <a:r>
              <a:rPr lang="en-US" dirty="0"/>
              <a:t>Click to edit Master title style</a:t>
            </a:r>
            <a:endParaRPr lang="he-IL" dirty="0"/>
          </a:p>
        </p:txBody>
      </p:sp>
      <p:sp>
        <p:nvSpPr>
          <p:cNvPr id="3" name="מציין מיקום תוכן 2"/>
          <p:cNvSpPr>
            <a:spLocks noGrp="1"/>
          </p:cNvSpPr>
          <p:nvPr>
            <p:ph idx="1" hasCustomPrompt="1"/>
          </p:nvPr>
        </p:nvSpPr>
        <p:spPr>
          <a:xfrm>
            <a:off x="552091" y="1555710"/>
            <a:ext cx="11266097" cy="4798195"/>
          </a:xfrm>
        </p:spPr>
        <p:txBody>
          <a:bodyPr/>
          <a:lstStyle>
            <a:lvl1pPr algn="l" rtl="0">
              <a:defRPr/>
            </a:lvl1pPr>
            <a:lvl2pPr algn="l" rtl="0">
              <a:defRPr/>
            </a:lvl2pPr>
            <a:lvl3pPr algn="l" rtl="0">
              <a:defRPr/>
            </a:lvl3pPr>
            <a:lvl4pPr algn="l" rtl="0">
              <a:defRPr/>
            </a:lvl4pPr>
            <a:lvl5pPr algn="l" rtl="0">
              <a:defRPr/>
            </a:lvl5p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p>
        </p:txBody>
      </p:sp>
      <p:sp>
        <p:nvSpPr>
          <p:cNvPr id="4" name="מציין מיקום של תאריך 3"/>
          <p:cNvSpPr>
            <a:spLocks noGrp="1"/>
          </p:cNvSpPr>
          <p:nvPr>
            <p:ph type="dt" sz="half" idx="10"/>
          </p:nvPr>
        </p:nvSpPr>
        <p:spPr/>
        <p:txBody>
          <a:bodyPr/>
          <a:lstStyle/>
          <a:p>
            <a:fld id="{95BDDCFB-0294-4123-8B8A-9CCA4AE0F85D}" type="datetime8">
              <a:rPr lang="he-IL" smtClean="0"/>
              <a:t>03 נובמבר 23</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494A307A-1DDE-4068-8F8B-93AEF3FE836C}" type="slidenum">
              <a:rPr lang="he-IL" smtClean="0"/>
              <a:t>‹#›</a:t>
            </a:fld>
            <a:endParaRPr lang="he-IL" dirty="0"/>
          </a:p>
        </p:txBody>
      </p:sp>
      <p:sp>
        <p:nvSpPr>
          <p:cNvPr id="9" name="Rectangle 5">
            <a:extLst>
              <a:ext uri="{FF2B5EF4-FFF2-40B4-BE49-F238E27FC236}">
                <a16:creationId xmlns:a16="http://schemas.microsoft.com/office/drawing/2014/main" id="{20831407-047C-4599-8CD8-574470CB8E36}"/>
              </a:ext>
            </a:extLst>
          </p:cNvPr>
          <p:cNvSpPr/>
          <p:nvPr userDrawn="1"/>
        </p:nvSpPr>
        <p:spPr>
          <a:xfrm>
            <a:off x="-1" y="6583681"/>
            <a:ext cx="12174583" cy="274320"/>
          </a:xfrm>
          <a:prstGeom prst="rect">
            <a:avLst/>
          </a:prstGeom>
          <a:solidFill>
            <a:srgbClr val="FFC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A29"/>
              </a:solidFill>
            </a:endParaRPr>
          </a:p>
        </p:txBody>
      </p:sp>
      <p:pic>
        <p:nvPicPr>
          <p:cNvPr id="10" name="Picture 4">
            <a:extLst>
              <a:ext uri="{FF2B5EF4-FFF2-40B4-BE49-F238E27FC236}">
                <a16:creationId xmlns:a16="http://schemas.microsoft.com/office/drawing/2014/main" id="{63A0C530-52E4-4EC8-B70F-8233EE156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0629" y="6011570"/>
            <a:ext cx="625451" cy="843982"/>
          </a:xfrm>
          <a:prstGeom prst="rect">
            <a:avLst/>
          </a:prstGeom>
        </p:spPr>
      </p:pic>
    </p:spTree>
    <p:extLst>
      <p:ext uri="{BB962C8B-B14F-4D97-AF65-F5344CB8AC3E}">
        <p14:creationId xmlns:p14="http://schemas.microsoft.com/office/powerpoint/2010/main" val="18826179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9"/>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209551" y="6356354"/>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39A170E-FB77-44A4-ADC4-3C45C37D6B5D}" type="datetime8">
              <a:rPr lang="he-IL" smtClean="0"/>
              <a:t>03 נובמבר 23</a:t>
            </a:fld>
            <a:endParaRPr lang="he-IL"/>
          </a:p>
        </p:txBody>
      </p:sp>
      <p:sp>
        <p:nvSpPr>
          <p:cNvPr id="5" name="מציין מיקום של כותרת תחתונה 4"/>
          <p:cNvSpPr>
            <a:spLocks noGrp="1"/>
          </p:cNvSpPr>
          <p:nvPr>
            <p:ph type="ftr" sz="quarter" idx="3"/>
          </p:nvPr>
        </p:nvSpPr>
        <p:spPr>
          <a:xfrm>
            <a:off x="4038600" y="6356354"/>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9369425" y="6362704"/>
            <a:ext cx="2743200" cy="365125"/>
          </a:xfrm>
          <a:prstGeom prst="rect">
            <a:avLst/>
          </a:prstGeom>
        </p:spPr>
        <p:txBody>
          <a:bodyPr vert="horz" lIns="91440" tIns="45720" rIns="91440" bIns="45720" rtlCol="1" anchor="ctr"/>
          <a:lstStyle>
            <a:lvl1pPr algn="r" rtl="0">
              <a:defRPr sz="1200">
                <a:solidFill>
                  <a:schemeClr val="tx1">
                    <a:tint val="75000"/>
                  </a:schemeClr>
                </a:solidFill>
              </a:defRPr>
            </a:lvl1pPr>
          </a:lstStyle>
          <a:p>
            <a:pPr marL="228594" indent="-228594">
              <a:buFont typeface="+mj-lt"/>
              <a:buAutoNum type="arabicPeriod"/>
            </a:pPr>
            <a:fld id="{8BF23EE3-CCB0-4D64-9D25-ED43013B1052}" type="slidenum">
              <a:rPr lang="he-IL" smtClean="0"/>
              <a:pPr marL="228594" indent="-228594">
                <a:buFont typeface="+mj-lt"/>
                <a:buAutoNum type="arabicPeriod"/>
              </a:pPr>
              <a:t>‹#›</a:t>
            </a:fld>
            <a:endParaRPr lang="he-IL" dirty="0"/>
          </a:p>
        </p:txBody>
      </p:sp>
    </p:spTree>
    <p:extLst>
      <p:ext uri="{BB962C8B-B14F-4D97-AF65-F5344CB8AC3E}">
        <p14:creationId xmlns:p14="http://schemas.microsoft.com/office/powerpoint/2010/main" val="1726114502"/>
      </p:ext>
    </p:extLst>
  </p:cSld>
  <p:clrMap bg1="lt1" tx1="dk1" bg2="lt2" tx2="dk2" accent1="accent1" accent2="accent2" accent3="accent3" accent4="accent4" accent5="accent5" accent6="accent6" hlink="hlink" folHlink="folHlink"/>
  <p:sldLayoutIdLst>
    <p:sldLayoutId id="2147483720" r:id="rId1"/>
    <p:sldLayoutId id="2147483721" r:id="rId2"/>
  </p:sldLayoutIdLst>
  <p:hf hdr="0" ftr="0" dt="0"/>
  <p:txStyles>
    <p:titleStyle>
      <a:lvl1pPr algn="r" defTabSz="914377"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r" defTabSz="914377"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r" defTabSz="914377"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r" defTabSz="914377"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377" rtl="1" eaLnBrk="1" latinLnBrk="0" hangingPunct="1">
        <a:defRPr sz="1800" kern="1200">
          <a:solidFill>
            <a:schemeClr val="tx1"/>
          </a:solidFill>
          <a:latin typeface="+mn-lt"/>
          <a:ea typeface="+mn-ea"/>
          <a:cs typeface="+mn-cs"/>
        </a:defRPr>
      </a:lvl1pPr>
      <a:lvl2pPr marL="457189" algn="r" defTabSz="914377" rtl="1" eaLnBrk="1" latinLnBrk="0" hangingPunct="1">
        <a:defRPr sz="1800" kern="1200">
          <a:solidFill>
            <a:schemeClr val="tx1"/>
          </a:solidFill>
          <a:latin typeface="+mn-lt"/>
          <a:ea typeface="+mn-ea"/>
          <a:cs typeface="+mn-cs"/>
        </a:defRPr>
      </a:lvl2pPr>
      <a:lvl3pPr marL="914377" algn="r" defTabSz="914377" rtl="1" eaLnBrk="1" latinLnBrk="0" hangingPunct="1">
        <a:defRPr sz="1800" kern="1200">
          <a:solidFill>
            <a:schemeClr val="tx1"/>
          </a:solidFill>
          <a:latin typeface="+mn-lt"/>
          <a:ea typeface="+mn-ea"/>
          <a:cs typeface="+mn-cs"/>
        </a:defRPr>
      </a:lvl3pPr>
      <a:lvl4pPr marL="1371566" algn="r" defTabSz="914377" rtl="1" eaLnBrk="1" latinLnBrk="0" hangingPunct="1">
        <a:defRPr sz="1800" kern="1200">
          <a:solidFill>
            <a:schemeClr val="tx1"/>
          </a:solidFill>
          <a:latin typeface="+mn-lt"/>
          <a:ea typeface="+mn-ea"/>
          <a:cs typeface="+mn-cs"/>
        </a:defRPr>
      </a:lvl4pPr>
      <a:lvl5pPr marL="1828754" algn="r" defTabSz="914377" rtl="1" eaLnBrk="1" latinLnBrk="0" hangingPunct="1">
        <a:defRPr sz="1800" kern="1200">
          <a:solidFill>
            <a:schemeClr val="tx1"/>
          </a:solidFill>
          <a:latin typeface="+mn-lt"/>
          <a:ea typeface="+mn-ea"/>
          <a:cs typeface="+mn-cs"/>
        </a:defRPr>
      </a:lvl5pPr>
      <a:lvl6pPr marL="2285943" algn="r" defTabSz="914377" rtl="1" eaLnBrk="1" latinLnBrk="0" hangingPunct="1">
        <a:defRPr sz="1800" kern="1200">
          <a:solidFill>
            <a:schemeClr val="tx1"/>
          </a:solidFill>
          <a:latin typeface="+mn-lt"/>
          <a:ea typeface="+mn-ea"/>
          <a:cs typeface="+mn-cs"/>
        </a:defRPr>
      </a:lvl6pPr>
      <a:lvl7pPr marL="2743131" algn="r" defTabSz="914377" rtl="1" eaLnBrk="1" latinLnBrk="0" hangingPunct="1">
        <a:defRPr sz="1800" kern="1200">
          <a:solidFill>
            <a:schemeClr val="tx1"/>
          </a:solidFill>
          <a:latin typeface="+mn-lt"/>
          <a:ea typeface="+mn-ea"/>
          <a:cs typeface="+mn-cs"/>
        </a:defRPr>
      </a:lvl7pPr>
      <a:lvl8pPr marL="3200320" algn="r" defTabSz="914377" rtl="1" eaLnBrk="1" latinLnBrk="0" hangingPunct="1">
        <a:defRPr sz="1800" kern="1200">
          <a:solidFill>
            <a:schemeClr val="tx1"/>
          </a:solidFill>
          <a:latin typeface="+mn-lt"/>
          <a:ea typeface="+mn-ea"/>
          <a:cs typeface="+mn-cs"/>
        </a:defRPr>
      </a:lvl8pPr>
      <a:lvl9pPr marL="3657509" algn="r" defTabSz="914377"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F19D4DE-9C26-4998-AE0E-B38B66316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5" y="0"/>
            <a:ext cx="12184325" cy="6858000"/>
          </a:xfrm>
          <a:prstGeom prst="rect">
            <a:avLst/>
          </a:prstGeom>
        </p:spPr>
      </p:pic>
      <p:pic>
        <p:nvPicPr>
          <p:cNvPr id="7" name="Picture 3">
            <a:extLst>
              <a:ext uri="{FF2B5EF4-FFF2-40B4-BE49-F238E27FC236}">
                <a16:creationId xmlns:a16="http://schemas.microsoft.com/office/drawing/2014/main" id="{68AF463D-0CA4-42CD-9C8A-3CBDF5CCE9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2547" y="5908431"/>
            <a:ext cx="703698" cy="949569"/>
          </a:xfrm>
          <a:prstGeom prst="rect">
            <a:avLst/>
          </a:prstGeom>
        </p:spPr>
      </p:pic>
      <p:sp>
        <p:nvSpPr>
          <p:cNvPr id="4" name="TextBox 3"/>
          <p:cNvSpPr txBox="1"/>
          <p:nvPr/>
        </p:nvSpPr>
        <p:spPr>
          <a:xfrm>
            <a:off x="7676" y="750086"/>
            <a:ext cx="12184324" cy="5724644"/>
          </a:xfrm>
          <a:prstGeom prst="rect">
            <a:avLst/>
          </a:prstGeom>
          <a:noFill/>
        </p:spPr>
        <p:txBody>
          <a:bodyPr wrap="square" rtlCol="1">
            <a:spAutoFit/>
          </a:bodyPr>
          <a:lstStyle/>
          <a:p>
            <a:pPr algn="ctr" rtl="0"/>
            <a:r>
              <a:rPr lang="en-US" sz="5600" dirty="0">
                <a:solidFill>
                  <a:schemeClr val="bg1"/>
                </a:solidFill>
                <a:latin typeface="Times New Roman" panose="02020603050405020304" pitchFamily="18" charset="0"/>
                <a:cs typeface="Times New Roman" panose="02020603050405020304" pitchFamily="18" charset="0"/>
              </a:rPr>
              <a:t>Butterfly/NTT</a:t>
            </a:r>
            <a:endParaRPr lang="en-US" sz="8000" dirty="0">
              <a:solidFill>
                <a:schemeClr val="bg1"/>
              </a:solidFill>
              <a:latin typeface="Times New Roman" panose="02020603050405020304" pitchFamily="18" charset="0"/>
              <a:cs typeface="Times New Roman" panose="02020603050405020304" pitchFamily="18" charset="0"/>
            </a:endParaRPr>
          </a:p>
          <a:p>
            <a:pPr algn="ctr" rtl="0">
              <a:spcBef>
                <a:spcPts val="1200"/>
              </a:spcBef>
            </a:pPr>
            <a:endParaRPr lang="en-US" sz="6000" dirty="0">
              <a:solidFill>
                <a:schemeClr val="bg1"/>
              </a:solidFill>
              <a:latin typeface="Times New Roman" panose="02020603050405020304" pitchFamily="18" charset="0"/>
              <a:cs typeface="Times New Roman" panose="02020603050405020304" pitchFamily="18" charset="0"/>
            </a:endParaRPr>
          </a:p>
          <a:p>
            <a:pPr algn="ctr" rtl="0"/>
            <a:r>
              <a:rPr lang="en-US" sz="6000" dirty="0">
                <a:solidFill>
                  <a:schemeClr val="bg1"/>
                </a:solidFill>
                <a:latin typeface="Times New Roman" panose="02020603050405020304" pitchFamily="18" charset="0"/>
                <a:cs typeface="Times New Roman" panose="02020603050405020304" pitchFamily="18" charset="0"/>
              </a:rPr>
              <a:t>Mariam Rabadi</a:t>
            </a:r>
          </a:p>
          <a:p>
            <a:pPr algn="ctr" rtl="0"/>
            <a:r>
              <a:rPr lang="en-US" sz="6000" dirty="0">
                <a:solidFill>
                  <a:schemeClr val="bg1"/>
                </a:solidFill>
                <a:latin typeface="Times New Roman" panose="02020603050405020304" pitchFamily="18" charset="0"/>
                <a:cs typeface="Times New Roman" panose="02020603050405020304" pitchFamily="18" charset="0"/>
              </a:rPr>
              <a:t>Hardware Acceleration</a:t>
            </a:r>
          </a:p>
          <a:p>
            <a:pPr algn="ctr" rtl="0"/>
            <a:r>
              <a:rPr lang="en-US" sz="6000" dirty="0">
                <a:solidFill>
                  <a:schemeClr val="bg1"/>
                </a:solidFill>
                <a:latin typeface="Times New Roman" panose="02020603050405020304" pitchFamily="18" charset="0"/>
                <a:cs typeface="Times New Roman" panose="02020603050405020304" pitchFamily="18" charset="0"/>
              </a:rPr>
              <a:t>College of Engineering and Computer Science</a:t>
            </a:r>
          </a:p>
        </p:txBody>
      </p:sp>
    </p:spTree>
    <p:extLst>
      <p:ext uri="{BB962C8B-B14F-4D97-AF65-F5344CB8AC3E}">
        <p14:creationId xmlns:p14="http://schemas.microsoft.com/office/powerpoint/2010/main" val="97923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1DB9-7388-9571-4B7B-162FBFBB8168}"/>
              </a:ext>
            </a:extLst>
          </p:cNvPr>
          <p:cNvSpPr>
            <a:spLocks noGrp="1"/>
          </p:cNvSpPr>
          <p:nvPr>
            <p:ph type="title"/>
          </p:nvPr>
        </p:nvSpPr>
        <p:spPr/>
        <p:txBody>
          <a:bodyPr/>
          <a:lstStyle/>
          <a:p>
            <a:r>
              <a:rPr lang="en-US" dirty="0"/>
              <a:t>Code in HEAX PAPER. How does it translate?</a:t>
            </a:r>
          </a:p>
        </p:txBody>
      </p:sp>
      <p:pic>
        <p:nvPicPr>
          <p:cNvPr id="6" name="Content Placeholder 5">
            <a:extLst>
              <a:ext uri="{FF2B5EF4-FFF2-40B4-BE49-F238E27FC236}">
                <a16:creationId xmlns:a16="http://schemas.microsoft.com/office/drawing/2014/main" id="{F5164522-9582-0A92-7C4B-87868CE68CA1}"/>
              </a:ext>
            </a:extLst>
          </p:cNvPr>
          <p:cNvPicPr>
            <a:picLocks noGrp="1" noChangeAspect="1"/>
          </p:cNvPicPr>
          <p:nvPr>
            <p:ph idx="1"/>
          </p:nvPr>
        </p:nvPicPr>
        <p:blipFill>
          <a:blip r:embed="rId3"/>
          <a:stretch>
            <a:fillRect/>
          </a:stretch>
        </p:blipFill>
        <p:spPr>
          <a:xfrm>
            <a:off x="1093305" y="1615748"/>
            <a:ext cx="9521686" cy="4677428"/>
          </a:xfrm>
        </p:spPr>
      </p:pic>
      <p:sp>
        <p:nvSpPr>
          <p:cNvPr id="4" name="Slide Number Placeholder 3">
            <a:extLst>
              <a:ext uri="{FF2B5EF4-FFF2-40B4-BE49-F238E27FC236}">
                <a16:creationId xmlns:a16="http://schemas.microsoft.com/office/drawing/2014/main" id="{BFE4C738-35BD-239C-38AF-FA07C5F02399}"/>
              </a:ext>
            </a:extLst>
          </p:cNvPr>
          <p:cNvSpPr>
            <a:spLocks noGrp="1"/>
          </p:cNvSpPr>
          <p:nvPr>
            <p:ph type="sldNum" sz="quarter" idx="12"/>
          </p:nvPr>
        </p:nvSpPr>
        <p:spPr/>
        <p:txBody>
          <a:bodyPr/>
          <a:lstStyle/>
          <a:p>
            <a:fld id="{494A307A-1DDE-4068-8F8B-93AEF3FE836C}" type="slidenum">
              <a:rPr lang="he-IL" smtClean="0"/>
              <a:t>10</a:t>
            </a:fld>
            <a:endParaRPr lang="he-IL" dirty="0"/>
          </a:p>
        </p:txBody>
      </p:sp>
    </p:spTree>
    <p:extLst>
      <p:ext uri="{BB962C8B-B14F-4D97-AF65-F5344CB8AC3E}">
        <p14:creationId xmlns:p14="http://schemas.microsoft.com/office/powerpoint/2010/main" val="216338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B61F-10AD-7CCE-B7ED-4D194DCE791C}"/>
              </a:ext>
            </a:extLst>
          </p:cNvPr>
          <p:cNvSpPr>
            <a:spLocks noGrp="1"/>
          </p:cNvSpPr>
          <p:nvPr>
            <p:ph type="title"/>
          </p:nvPr>
        </p:nvSpPr>
        <p:spPr/>
        <p:txBody>
          <a:bodyPr/>
          <a:lstStyle/>
          <a:p>
            <a:r>
              <a:rPr lang="en-US" dirty="0"/>
              <a:t>Uses a butterfly to accelerate the process </a:t>
            </a:r>
          </a:p>
        </p:txBody>
      </p:sp>
      <p:sp>
        <p:nvSpPr>
          <p:cNvPr id="3" name="Content Placeholder 2">
            <a:extLst>
              <a:ext uri="{FF2B5EF4-FFF2-40B4-BE49-F238E27FC236}">
                <a16:creationId xmlns:a16="http://schemas.microsoft.com/office/drawing/2014/main" id="{7D447536-7D0A-E4A9-F9D4-D496D35F9E63}"/>
              </a:ext>
            </a:extLst>
          </p:cNvPr>
          <p:cNvSpPr>
            <a:spLocks noGrp="1"/>
          </p:cNvSpPr>
          <p:nvPr>
            <p:ph idx="1"/>
          </p:nvPr>
        </p:nvSpPr>
        <p:spPr>
          <a:xfrm>
            <a:off x="552091" y="1007166"/>
            <a:ext cx="11266097" cy="5346740"/>
          </a:xfrm>
        </p:spPr>
        <p:txBody>
          <a:bodyPr/>
          <a:lstStyle/>
          <a:p>
            <a:r>
              <a:rPr lang="en-US" dirty="0" err="1"/>
              <a:t>MulRed</a:t>
            </a:r>
            <a:r>
              <a:rPr lang="en-US" dirty="0"/>
              <a:t> multiplies the first two inputs and mods them by q</a:t>
            </a:r>
          </a:p>
          <a:p>
            <a:r>
              <a:rPr lang="en-US" dirty="0"/>
              <a:t>Table representation with n = 4. There is an error in their code</a:t>
            </a:r>
          </a:p>
          <a:p>
            <a:endParaRPr lang="en-US" dirty="0"/>
          </a:p>
          <a:p>
            <a:endParaRPr lang="en-US" dirty="0"/>
          </a:p>
        </p:txBody>
      </p:sp>
      <p:sp>
        <p:nvSpPr>
          <p:cNvPr id="4" name="Slide Number Placeholder 3">
            <a:extLst>
              <a:ext uri="{FF2B5EF4-FFF2-40B4-BE49-F238E27FC236}">
                <a16:creationId xmlns:a16="http://schemas.microsoft.com/office/drawing/2014/main" id="{A32F30CC-2DF7-1569-6339-F4717E39CE33}"/>
              </a:ext>
            </a:extLst>
          </p:cNvPr>
          <p:cNvSpPr>
            <a:spLocks noGrp="1"/>
          </p:cNvSpPr>
          <p:nvPr>
            <p:ph type="sldNum" sz="quarter" idx="12"/>
          </p:nvPr>
        </p:nvSpPr>
        <p:spPr/>
        <p:txBody>
          <a:bodyPr/>
          <a:lstStyle/>
          <a:p>
            <a:fld id="{494A307A-1DDE-4068-8F8B-93AEF3FE836C}" type="slidenum">
              <a:rPr lang="he-IL" smtClean="0"/>
              <a:t>11</a:t>
            </a:fld>
            <a:endParaRPr lang="he-IL" dirty="0"/>
          </a:p>
        </p:txBody>
      </p:sp>
      <p:pic>
        <p:nvPicPr>
          <p:cNvPr id="6" name="Picture 5">
            <a:extLst>
              <a:ext uri="{FF2B5EF4-FFF2-40B4-BE49-F238E27FC236}">
                <a16:creationId xmlns:a16="http://schemas.microsoft.com/office/drawing/2014/main" id="{5856160E-77F6-CFFF-A6EF-66F1029212EE}"/>
              </a:ext>
            </a:extLst>
          </p:cNvPr>
          <p:cNvPicPr>
            <a:picLocks noChangeAspect="1"/>
          </p:cNvPicPr>
          <p:nvPr/>
        </p:nvPicPr>
        <p:blipFill>
          <a:blip r:embed="rId2"/>
          <a:stretch>
            <a:fillRect/>
          </a:stretch>
        </p:blipFill>
        <p:spPr>
          <a:xfrm>
            <a:off x="1007165" y="2262024"/>
            <a:ext cx="10151165" cy="3754463"/>
          </a:xfrm>
          <a:prstGeom prst="rect">
            <a:avLst/>
          </a:prstGeom>
        </p:spPr>
      </p:pic>
    </p:spTree>
    <p:extLst>
      <p:ext uri="{BB962C8B-B14F-4D97-AF65-F5344CB8AC3E}">
        <p14:creationId xmlns:p14="http://schemas.microsoft.com/office/powerpoint/2010/main" val="325059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A37F-DB83-EA5B-EA64-D7A64151D7FA}"/>
              </a:ext>
            </a:extLst>
          </p:cNvPr>
          <p:cNvSpPr>
            <a:spLocks noGrp="1"/>
          </p:cNvSpPr>
          <p:nvPr>
            <p:ph type="title"/>
          </p:nvPr>
        </p:nvSpPr>
        <p:spPr>
          <a:xfrm>
            <a:off x="0" y="-157958"/>
            <a:ext cx="11266097" cy="1325563"/>
          </a:xfrm>
        </p:spPr>
        <p:txBody>
          <a:bodyPr>
            <a:normAutofit/>
          </a:bodyPr>
          <a:lstStyle/>
          <a:p>
            <a:r>
              <a:rPr lang="en-US" sz="4000" dirty="0">
                <a:solidFill>
                  <a:schemeClr val="accent2"/>
                </a:solidFill>
              </a:rPr>
              <a:t>HEAX code </a:t>
            </a:r>
            <a:r>
              <a:rPr lang="en-US" sz="4000" dirty="0"/>
              <a:t>vs Base code </a:t>
            </a:r>
          </a:p>
        </p:txBody>
      </p:sp>
      <p:sp>
        <p:nvSpPr>
          <p:cNvPr id="3" name="Content Placeholder 2">
            <a:extLst>
              <a:ext uri="{FF2B5EF4-FFF2-40B4-BE49-F238E27FC236}">
                <a16:creationId xmlns:a16="http://schemas.microsoft.com/office/drawing/2014/main" id="{68FC1C78-5228-70D0-7338-E6784AFB1D7B}"/>
              </a:ext>
            </a:extLst>
          </p:cNvPr>
          <p:cNvSpPr>
            <a:spLocks noGrp="1"/>
          </p:cNvSpPr>
          <p:nvPr>
            <p:ph idx="1"/>
          </p:nvPr>
        </p:nvSpPr>
        <p:spPr>
          <a:xfrm>
            <a:off x="207535" y="1029902"/>
            <a:ext cx="5013822" cy="5332802"/>
          </a:xfrm>
        </p:spPr>
        <p:txBody>
          <a:bodyPr/>
          <a:lstStyle/>
          <a:p>
            <a:r>
              <a:rPr lang="en-US" dirty="0">
                <a:solidFill>
                  <a:schemeClr val="accent2"/>
                </a:solidFill>
              </a:rPr>
              <a:t>m</a:t>
            </a:r>
            <a:r>
              <a:rPr lang="en-US" dirty="0"/>
              <a:t> = m </a:t>
            </a:r>
          </a:p>
          <a:p>
            <a:r>
              <a:rPr lang="en-US" dirty="0" err="1">
                <a:solidFill>
                  <a:schemeClr val="accent2"/>
                </a:solidFill>
              </a:rPr>
              <a:t>i</a:t>
            </a:r>
            <a:r>
              <a:rPr lang="en-US" dirty="0"/>
              <a:t> = j</a:t>
            </a:r>
          </a:p>
          <a:p>
            <a:r>
              <a:rPr lang="en-US" dirty="0">
                <a:solidFill>
                  <a:schemeClr val="accent2"/>
                </a:solidFill>
              </a:rPr>
              <a:t>j </a:t>
            </a:r>
            <a:r>
              <a:rPr lang="en-US" dirty="0"/>
              <a:t>= k</a:t>
            </a:r>
          </a:p>
          <a:p>
            <a:r>
              <a:rPr lang="en-US" dirty="0"/>
              <a:t>t = n/2m (divided by 2 each time m is iterated)</a:t>
            </a:r>
          </a:p>
          <a:p>
            <a:r>
              <a:rPr lang="en-US" dirty="0"/>
              <a:t>Since k = 2*j * t then </a:t>
            </a:r>
            <a:r>
              <a:rPr lang="en-US" dirty="0">
                <a:solidFill>
                  <a:schemeClr val="accent2"/>
                </a:solidFill>
              </a:rPr>
              <a:t>j = 2*</a:t>
            </a:r>
            <a:r>
              <a:rPr lang="en-US" dirty="0" err="1">
                <a:solidFill>
                  <a:schemeClr val="accent2"/>
                </a:solidFill>
              </a:rPr>
              <a:t>i</a:t>
            </a:r>
            <a:r>
              <a:rPr lang="en-US" dirty="0">
                <a:solidFill>
                  <a:schemeClr val="accent2"/>
                </a:solidFill>
              </a:rPr>
              <a:t>*n/2m = </a:t>
            </a:r>
            <a:r>
              <a:rPr lang="en-US" dirty="0" err="1">
                <a:solidFill>
                  <a:schemeClr val="accent2"/>
                </a:solidFill>
              </a:rPr>
              <a:t>i</a:t>
            </a:r>
            <a:r>
              <a:rPr lang="en-US" dirty="0">
                <a:solidFill>
                  <a:schemeClr val="accent2"/>
                </a:solidFill>
              </a:rPr>
              <a:t>*n/m</a:t>
            </a:r>
          </a:p>
          <a:p>
            <a:r>
              <a:rPr lang="en-US" dirty="0"/>
              <a:t>k &lt; 2*j*t +t so </a:t>
            </a:r>
            <a:r>
              <a:rPr lang="en-US" dirty="0">
                <a:solidFill>
                  <a:schemeClr val="accent2"/>
                </a:solidFill>
              </a:rPr>
              <a:t>j=</a:t>
            </a:r>
            <a:r>
              <a:rPr lang="en-US" dirty="0" err="1">
                <a:solidFill>
                  <a:schemeClr val="accent2"/>
                </a:solidFill>
              </a:rPr>
              <a:t>i</a:t>
            </a:r>
            <a:r>
              <a:rPr lang="en-US" dirty="0">
                <a:solidFill>
                  <a:schemeClr val="accent2"/>
                </a:solidFill>
              </a:rPr>
              <a:t>*n/m + n/2m = n*(2i+1)/2m</a:t>
            </a:r>
          </a:p>
          <a:p>
            <a:r>
              <a:rPr lang="en-US" dirty="0"/>
              <a:t>a[</a:t>
            </a:r>
            <a:r>
              <a:rPr lang="en-US" dirty="0" err="1"/>
              <a:t>k+t</a:t>
            </a:r>
            <a:r>
              <a:rPr lang="en-US" dirty="0"/>
              <a:t>] </a:t>
            </a:r>
            <a:r>
              <a:rPr lang="en-US" dirty="0">
                <a:solidFill>
                  <a:schemeClr val="accent2"/>
                </a:solidFill>
              </a:rPr>
              <a:t>= a[</a:t>
            </a:r>
            <a:r>
              <a:rPr lang="en-US" dirty="0" err="1">
                <a:solidFill>
                  <a:schemeClr val="accent2"/>
                </a:solidFill>
              </a:rPr>
              <a:t>j+n</a:t>
            </a:r>
            <a:r>
              <a:rPr lang="en-US" dirty="0">
                <a:solidFill>
                  <a:schemeClr val="accent2"/>
                </a:solidFill>
              </a:rPr>
              <a:t>/2m)</a:t>
            </a:r>
          </a:p>
          <a:p>
            <a:r>
              <a:rPr lang="en-US" dirty="0"/>
              <a:t>Error in line 5</a:t>
            </a:r>
          </a:p>
        </p:txBody>
      </p:sp>
      <p:sp>
        <p:nvSpPr>
          <p:cNvPr id="4" name="Slide Number Placeholder 3">
            <a:extLst>
              <a:ext uri="{FF2B5EF4-FFF2-40B4-BE49-F238E27FC236}">
                <a16:creationId xmlns:a16="http://schemas.microsoft.com/office/drawing/2014/main" id="{954ABD74-3195-FB73-430F-C3F5F489D539}"/>
              </a:ext>
            </a:extLst>
          </p:cNvPr>
          <p:cNvSpPr>
            <a:spLocks noGrp="1"/>
          </p:cNvSpPr>
          <p:nvPr>
            <p:ph type="sldNum" sz="quarter" idx="12"/>
          </p:nvPr>
        </p:nvSpPr>
        <p:spPr/>
        <p:txBody>
          <a:bodyPr/>
          <a:lstStyle/>
          <a:p>
            <a:fld id="{494A307A-1DDE-4068-8F8B-93AEF3FE836C}" type="slidenum">
              <a:rPr lang="he-IL" smtClean="0"/>
              <a:t>12</a:t>
            </a:fld>
            <a:endParaRPr lang="he-IL" dirty="0"/>
          </a:p>
        </p:txBody>
      </p:sp>
      <p:pic>
        <p:nvPicPr>
          <p:cNvPr id="6" name="Picture 5">
            <a:extLst>
              <a:ext uri="{FF2B5EF4-FFF2-40B4-BE49-F238E27FC236}">
                <a16:creationId xmlns:a16="http://schemas.microsoft.com/office/drawing/2014/main" id="{9794C30C-C4AA-28DE-D777-BA7E2A443CCE}"/>
              </a:ext>
            </a:extLst>
          </p:cNvPr>
          <p:cNvPicPr>
            <a:picLocks noChangeAspect="1"/>
          </p:cNvPicPr>
          <p:nvPr/>
        </p:nvPicPr>
        <p:blipFill>
          <a:blip r:embed="rId2"/>
          <a:stretch>
            <a:fillRect/>
          </a:stretch>
        </p:blipFill>
        <p:spPr>
          <a:xfrm>
            <a:off x="5559176" y="130171"/>
            <a:ext cx="6725589" cy="3372321"/>
          </a:xfrm>
          <a:prstGeom prst="rect">
            <a:avLst/>
          </a:prstGeom>
        </p:spPr>
      </p:pic>
      <p:pic>
        <p:nvPicPr>
          <p:cNvPr id="7" name="Content Placeholder 4">
            <a:extLst>
              <a:ext uri="{FF2B5EF4-FFF2-40B4-BE49-F238E27FC236}">
                <a16:creationId xmlns:a16="http://schemas.microsoft.com/office/drawing/2014/main" id="{976EEFAB-EC94-8887-4164-9B969A36BE68}"/>
              </a:ext>
            </a:extLst>
          </p:cNvPr>
          <p:cNvPicPr>
            <a:picLocks noChangeAspect="1"/>
          </p:cNvPicPr>
          <p:nvPr/>
        </p:nvPicPr>
        <p:blipFill>
          <a:blip r:embed="rId3"/>
          <a:stretch>
            <a:fillRect/>
          </a:stretch>
        </p:blipFill>
        <p:spPr>
          <a:xfrm>
            <a:off x="5698435" y="3429000"/>
            <a:ext cx="5751444" cy="2924176"/>
          </a:xfrm>
          <a:prstGeom prst="rect">
            <a:avLst/>
          </a:prstGeom>
        </p:spPr>
      </p:pic>
    </p:spTree>
    <p:extLst>
      <p:ext uri="{BB962C8B-B14F-4D97-AF65-F5344CB8AC3E}">
        <p14:creationId xmlns:p14="http://schemas.microsoft.com/office/powerpoint/2010/main" val="380366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56A4-C528-53AF-31F1-F5B511177F7B}"/>
              </a:ext>
            </a:extLst>
          </p:cNvPr>
          <p:cNvSpPr>
            <a:spLocks noGrp="1"/>
          </p:cNvSpPr>
          <p:nvPr>
            <p:ph type="title"/>
          </p:nvPr>
        </p:nvSpPr>
        <p:spPr/>
        <p:txBody>
          <a:bodyPr/>
          <a:lstStyle/>
          <a:p>
            <a:r>
              <a:rPr lang="en-US" dirty="0"/>
              <a:t>Mathematically deriving a butterfly for n = 4:</a:t>
            </a:r>
          </a:p>
        </p:txBody>
      </p:sp>
      <p:sp>
        <p:nvSpPr>
          <p:cNvPr id="4" name="Slide Number Placeholder 3">
            <a:extLst>
              <a:ext uri="{FF2B5EF4-FFF2-40B4-BE49-F238E27FC236}">
                <a16:creationId xmlns:a16="http://schemas.microsoft.com/office/drawing/2014/main" id="{C934257C-243D-8AE6-7A5A-E5315D59BBA0}"/>
              </a:ext>
            </a:extLst>
          </p:cNvPr>
          <p:cNvSpPr>
            <a:spLocks noGrp="1"/>
          </p:cNvSpPr>
          <p:nvPr>
            <p:ph type="sldNum" sz="quarter" idx="12"/>
          </p:nvPr>
        </p:nvSpPr>
        <p:spPr/>
        <p:txBody>
          <a:bodyPr/>
          <a:lstStyle/>
          <a:p>
            <a:fld id="{494A307A-1DDE-4068-8F8B-93AEF3FE836C}" type="slidenum">
              <a:rPr lang="he-IL" smtClean="0"/>
              <a:t>13</a:t>
            </a:fld>
            <a:endParaRPr lang="he-IL" dirty="0"/>
          </a:p>
        </p:txBody>
      </p:sp>
      <p:sp>
        <p:nvSpPr>
          <p:cNvPr id="5" name="TextBox 4">
            <a:extLst>
              <a:ext uri="{FF2B5EF4-FFF2-40B4-BE49-F238E27FC236}">
                <a16:creationId xmlns:a16="http://schemas.microsoft.com/office/drawing/2014/main" id="{230A6111-D4F7-9B88-CDF5-F5752961985F}"/>
              </a:ext>
            </a:extLst>
          </p:cNvPr>
          <p:cNvSpPr txBox="1"/>
          <p:nvPr/>
        </p:nvSpPr>
        <p:spPr>
          <a:xfrm>
            <a:off x="874643" y="1590261"/>
            <a:ext cx="10416209" cy="646331"/>
          </a:xfrm>
          <a:prstGeom prst="rect">
            <a:avLst/>
          </a:prstGeom>
          <a:noFill/>
        </p:spPr>
        <p:txBody>
          <a:bodyPr wrap="square" rtlCol="0">
            <a:spAutoFit/>
          </a:bodyPr>
          <a:lstStyle/>
          <a:p>
            <a:pPr algn="l" rtl="0"/>
            <a:r>
              <a:rPr lang="en-US" dirty="0"/>
              <a:t>Some useful properties:</a:t>
            </a:r>
          </a:p>
          <a:p>
            <a:pPr algn="l" rtl="0"/>
            <a:endParaRPr lang="en-US" dirty="0"/>
          </a:p>
        </p:txBody>
      </p:sp>
      <p:pic>
        <p:nvPicPr>
          <p:cNvPr id="6" name="Picture 5">
            <a:extLst>
              <a:ext uri="{FF2B5EF4-FFF2-40B4-BE49-F238E27FC236}">
                <a16:creationId xmlns:a16="http://schemas.microsoft.com/office/drawing/2014/main" id="{722AEFE3-77B4-C357-88BC-02FDC2E5AE87}"/>
              </a:ext>
            </a:extLst>
          </p:cNvPr>
          <p:cNvPicPr>
            <a:picLocks noChangeAspect="1"/>
          </p:cNvPicPr>
          <p:nvPr/>
        </p:nvPicPr>
        <p:blipFill>
          <a:blip r:embed="rId2"/>
          <a:stretch>
            <a:fillRect/>
          </a:stretch>
        </p:blipFill>
        <p:spPr>
          <a:xfrm>
            <a:off x="3929062" y="2867025"/>
            <a:ext cx="4333875" cy="1123950"/>
          </a:xfrm>
          <a:prstGeom prst="rect">
            <a:avLst/>
          </a:prstGeom>
        </p:spPr>
      </p:pic>
    </p:spTree>
    <p:extLst>
      <p:ext uri="{BB962C8B-B14F-4D97-AF65-F5344CB8AC3E}">
        <p14:creationId xmlns:p14="http://schemas.microsoft.com/office/powerpoint/2010/main" val="69296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E0022C-E8DC-A215-38F8-6FD8D5E3583B}"/>
              </a:ext>
            </a:extLst>
          </p:cNvPr>
          <p:cNvSpPr>
            <a:spLocks noGrp="1"/>
          </p:cNvSpPr>
          <p:nvPr>
            <p:ph type="sldNum" sz="quarter" idx="12"/>
          </p:nvPr>
        </p:nvSpPr>
        <p:spPr/>
        <p:txBody>
          <a:bodyPr/>
          <a:lstStyle/>
          <a:p>
            <a:fld id="{494A307A-1DDE-4068-8F8B-93AEF3FE836C}" type="slidenum">
              <a:rPr lang="he-IL" smtClean="0"/>
              <a:t>14</a:t>
            </a:fld>
            <a:endParaRPr lang="he-IL" dirty="0"/>
          </a:p>
        </p:txBody>
      </p:sp>
      <p:pic>
        <p:nvPicPr>
          <p:cNvPr id="5" name="Content Placeholder 4">
            <a:extLst>
              <a:ext uri="{FF2B5EF4-FFF2-40B4-BE49-F238E27FC236}">
                <a16:creationId xmlns:a16="http://schemas.microsoft.com/office/drawing/2014/main" id="{6C01DAFC-FDE7-503C-0BA9-80B065C46D3F}"/>
              </a:ext>
            </a:extLst>
          </p:cNvPr>
          <p:cNvPicPr>
            <a:picLocks noGrp="1" noChangeAspect="1"/>
          </p:cNvPicPr>
          <p:nvPr>
            <p:ph idx="1"/>
          </p:nvPr>
        </p:nvPicPr>
        <p:blipFill>
          <a:blip r:embed="rId3"/>
          <a:stretch>
            <a:fillRect/>
          </a:stretch>
        </p:blipFill>
        <p:spPr>
          <a:xfrm>
            <a:off x="1192696" y="336550"/>
            <a:ext cx="9462051" cy="5640180"/>
          </a:xfrm>
          <a:prstGeom prst="rect">
            <a:avLst/>
          </a:prstGeom>
        </p:spPr>
      </p:pic>
    </p:spTree>
    <p:extLst>
      <p:ext uri="{BB962C8B-B14F-4D97-AF65-F5344CB8AC3E}">
        <p14:creationId xmlns:p14="http://schemas.microsoft.com/office/powerpoint/2010/main" val="312720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C9BA-4AF1-4905-05A2-FAB3392681AB}"/>
              </a:ext>
            </a:extLst>
          </p:cNvPr>
          <p:cNvSpPr>
            <a:spLocks noGrp="1"/>
          </p:cNvSpPr>
          <p:nvPr>
            <p:ph type="title"/>
          </p:nvPr>
        </p:nvSpPr>
        <p:spPr/>
        <p:txBody>
          <a:bodyPr/>
          <a:lstStyle/>
          <a:p>
            <a:r>
              <a:rPr lang="en-US" dirty="0"/>
              <a:t>Error in their math and butterfly</a:t>
            </a:r>
          </a:p>
        </p:txBody>
      </p:sp>
      <p:sp>
        <p:nvSpPr>
          <p:cNvPr id="4" name="Slide Number Placeholder 3">
            <a:extLst>
              <a:ext uri="{FF2B5EF4-FFF2-40B4-BE49-F238E27FC236}">
                <a16:creationId xmlns:a16="http://schemas.microsoft.com/office/drawing/2014/main" id="{29E32311-3C8D-050E-8F0D-C63FA4C1EDF2}"/>
              </a:ext>
            </a:extLst>
          </p:cNvPr>
          <p:cNvSpPr>
            <a:spLocks noGrp="1"/>
          </p:cNvSpPr>
          <p:nvPr>
            <p:ph type="sldNum" sz="quarter" idx="12"/>
          </p:nvPr>
        </p:nvSpPr>
        <p:spPr/>
        <p:txBody>
          <a:bodyPr/>
          <a:lstStyle/>
          <a:p>
            <a:fld id="{494A307A-1DDE-4068-8F8B-93AEF3FE836C}" type="slidenum">
              <a:rPr lang="he-IL" smtClean="0"/>
              <a:t>15</a:t>
            </a:fld>
            <a:endParaRPr lang="he-IL" dirty="0"/>
          </a:p>
        </p:txBody>
      </p:sp>
      <p:pic>
        <p:nvPicPr>
          <p:cNvPr id="5" name="Content Placeholder 4">
            <a:extLst>
              <a:ext uri="{FF2B5EF4-FFF2-40B4-BE49-F238E27FC236}">
                <a16:creationId xmlns:a16="http://schemas.microsoft.com/office/drawing/2014/main" id="{6C6CD2A1-EF2C-D313-1216-7EDB053B1F45}"/>
              </a:ext>
            </a:extLst>
          </p:cNvPr>
          <p:cNvPicPr>
            <a:picLocks noGrp="1" noChangeAspect="1"/>
          </p:cNvPicPr>
          <p:nvPr>
            <p:ph idx="1"/>
          </p:nvPr>
        </p:nvPicPr>
        <p:blipFill>
          <a:blip r:embed="rId2"/>
          <a:stretch>
            <a:fillRect/>
          </a:stretch>
        </p:blipFill>
        <p:spPr>
          <a:xfrm>
            <a:off x="373812" y="1328383"/>
            <a:ext cx="4766405" cy="4364728"/>
          </a:xfrm>
          <a:prstGeom prst="rect">
            <a:avLst/>
          </a:prstGeom>
        </p:spPr>
      </p:pic>
      <p:pic>
        <p:nvPicPr>
          <p:cNvPr id="6" name="Picture 5">
            <a:extLst>
              <a:ext uri="{FF2B5EF4-FFF2-40B4-BE49-F238E27FC236}">
                <a16:creationId xmlns:a16="http://schemas.microsoft.com/office/drawing/2014/main" id="{D503B00E-EA2A-DE93-94A2-D057C18A5B36}"/>
              </a:ext>
            </a:extLst>
          </p:cNvPr>
          <p:cNvPicPr>
            <a:picLocks noChangeAspect="1"/>
          </p:cNvPicPr>
          <p:nvPr/>
        </p:nvPicPr>
        <p:blipFill>
          <a:blip r:embed="rId3"/>
          <a:stretch>
            <a:fillRect/>
          </a:stretch>
        </p:blipFill>
        <p:spPr>
          <a:xfrm>
            <a:off x="5688060" y="1600200"/>
            <a:ext cx="5582285" cy="3657600"/>
          </a:xfrm>
          <a:prstGeom prst="rect">
            <a:avLst/>
          </a:prstGeom>
        </p:spPr>
      </p:pic>
    </p:spTree>
    <p:extLst>
      <p:ext uri="{BB962C8B-B14F-4D97-AF65-F5344CB8AC3E}">
        <p14:creationId xmlns:p14="http://schemas.microsoft.com/office/powerpoint/2010/main" val="277896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5F13BF1-B725-9162-B486-D22C0447FC5A}"/>
              </a:ext>
            </a:extLst>
          </p:cNvPr>
          <p:cNvPicPr>
            <a:picLocks noGrp="1" noChangeAspect="1"/>
          </p:cNvPicPr>
          <p:nvPr>
            <p:ph idx="1"/>
          </p:nvPr>
        </p:nvPicPr>
        <p:blipFill>
          <a:blip r:embed="rId2"/>
          <a:stretch>
            <a:fillRect/>
          </a:stretch>
        </p:blipFill>
        <p:spPr>
          <a:xfrm>
            <a:off x="0" y="12700"/>
            <a:ext cx="12192000" cy="6858000"/>
          </a:xfrm>
        </p:spPr>
      </p:pic>
      <p:sp>
        <p:nvSpPr>
          <p:cNvPr id="4" name="Slide Number Placeholder 3">
            <a:extLst>
              <a:ext uri="{FF2B5EF4-FFF2-40B4-BE49-F238E27FC236}">
                <a16:creationId xmlns:a16="http://schemas.microsoft.com/office/drawing/2014/main" id="{371C66B7-D184-6643-3D14-F99DF461EA94}"/>
              </a:ext>
            </a:extLst>
          </p:cNvPr>
          <p:cNvSpPr>
            <a:spLocks noGrp="1"/>
          </p:cNvSpPr>
          <p:nvPr>
            <p:ph type="sldNum" sz="quarter" idx="12"/>
          </p:nvPr>
        </p:nvSpPr>
        <p:spPr/>
        <p:txBody>
          <a:bodyPr/>
          <a:lstStyle/>
          <a:p>
            <a:fld id="{494A307A-1DDE-4068-8F8B-93AEF3FE836C}" type="slidenum">
              <a:rPr lang="he-IL" smtClean="0"/>
              <a:t>16</a:t>
            </a:fld>
            <a:endParaRPr lang="he-IL" dirty="0"/>
          </a:p>
        </p:txBody>
      </p:sp>
    </p:spTree>
    <p:extLst>
      <p:ext uri="{BB962C8B-B14F-4D97-AF65-F5344CB8AC3E}">
        <p14:creationId xmlns:p14="http://schemas.microsoft.com/office/powerpoint/2010/main" val="1520187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E9CB8D-73A7-EFD3-ADD8-21BC72486C5E}"/>
              </a:ext>
            </a:extLst>
          </p:cNvPr>
          <p:cNvSpPr>
            <a:spLocks noGrp="1"/>
          </p:cNvSpPr>
          <p:nvPr>
            <p:ph type="sldNum" sz="quarter" idx="12"/>
          </p:nvPr>
        </p:nvSpPr>
        <p:spPr/>
        <p:txBody>
          <a:bodyPr/>
          <a:lstStyle/>
          <a:p>
            <a:fld id="{494A307A-1DDE-4068-8F8B-93AEF3FE836C}" type="slidenum">
              <a:rPr lang="he-IL" smtClean="0"/>
              <a:t>17</a:t>
            </a:fld>
            <a:endParaRPr lang="he-IL" dirty="0"/>
          </a:p>
        </p:txBody>
      </p:sp>
      <p:pic>
        <p:nvPicPr>
          <p:cNvPr id="6" name="Picture 5">
            <a:extLst>
              <a:ext uri="{FF2B5EF4-FFF2-40B4-BE49-F238E27FC236}">
                <a16:creationId xmlns:a16="http://schemas.microsoft.com/office/drawing/2014/main" id="{6B11D052-48D4-90C7-AC94-D84376B27C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3119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7D7CA5-48F2-B654-1C88-F85C00054C8C}"/>
              </a:ext>
            </a:extLst>
          </p:cNvPr>
          <p:cNvPicPr>
            <a:picLocks noGrp="1" noChangeAspect="1"/>
          </p:cNvPicPr>
          <p:nvPr>
            <p:ph idx="1"/>
          </p:nvPr>
        </p:nvPicPr>
        <p:blipFill>
          <a:blip r:embed="rId2"/>
          <a:stretch>
            <a:fillRect/>
          </a:stretch>
        </p:blipFill>
        <p:spPr>
          <a:xfrm>
            <a:off x="993912" y="649358"/>
            <a:ext cx="9833113" cy="5703818"/>
          </a:xfrm>
        </p:spPr>
      </p:pic>
      <p:sp>
        <p:nvSpPr>
          <p:cNvPr id="4" name="Slide Number Placeholder 3">
            <a:extLst>
              <a:ext uri="{FF2B5EF4-FFF2-40B4-BE49-F238E27FC236}">
                <a16:creationId xmlns:a16="http://schemas.microsoft.com/office/drawing/2014/main" id="{5317CB3E-C275-5EAB-E95E-9D99F1A0D7A5}"/>
              </a:ext>
            </a:extLst>
          </p:cNvPr>
          <p:cNvSpPr>
            <a:spLocks noGrp="1"/>
          </p:cNvSpPr>
          <p:nvPr>
            <p:ph type="sldNum" sz="quarter" idx="12"/>
          </p:nvPr>
        </p:nvSpPr>
        <p:spPr/>
        <p:txBody>
          <a:bodyPr/>
          <a:lstStyle/>
          <a:p>
            <a:fld id="{494A307A-1DDE-4068-8F8B-93AEF3FE836C}" type="slidenum">
              <a:rPr lang="he-IL" smtClean="0"/>
              <a:t>18</a:t>
            </a:fld>
            <a:endParaRPr lang="he-IL" dirty="0"/>
          </a:p>
        </p:txBody>
      </p:sp>
    </p:spTree>
    <p:extLst>
      <p:ext uri="{BB962C8B-B14F-4D97-AF65-F5344CB8AC3E}">
        <p14:creationId xmlns:p14="http://schemas.microsoft.com/office/powerpoint/2010/main" val="3427215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94CE-BEA9-FB84-DD17-71627E6D8BD2}"/>
              </a:ext>
            </a:extLst>
          </p:cNvPr>
          <p:cNvSpPr>
            <a:spLocks noGrp="1"/>
          </p:cNvSpPr>
          <p:nvPr>
            <p:ph type="title"/>
          </p:nvPr>
        </p:nvSpPr>
        <p:spPr/>
        <p:txBody>
          <a:bodyPr/>
          <a:lstStyle/>
          <a:p>
            <a:r>
              <a:rPr lang="en-US" dirty="0"/>
              <a:t>Comparison </a:t>
            </a:r>
          </a:p>
        </p:txBody>
      </p:sp>
      <p:sp>
        <p:nvSpPr>
          <p:cNvPr id="4" name="Slide Number Placeholder 3">
            <a:extLst>
              <a:ext uri="{FF2B5EF4-FFF2-40B4-BE49-F238E27FC236}">
                <a16:creationId xmlns:a16="http://schemas.microsoft.com/office/drawing/2014/main" id="{1FCC6815-72B8-649E-0F4D-423064C601E4}"/>
              </a:ext>
            </a:extLst>
          </p:cNvPr>
          <p:cNvSpPr>
            <a:spLocks noGrp="1"/>
          </p:cNvSpPr>
          <p:nvPr>
            <p:ph type="sldNum" sz="quarter" idx="12"/>
          </p:nvPr>
        </p:nvSpPr>
        <p:spPr/>
        <p:txBody>
          <a:bodyPr/>
          <a:lstStyle/>
          <a:p>
            <a:fld id="{494A307A-1DDE-4068-8F8B-93AEF3FE836C}" type="slidenum">
              <a:rPr lang="he-IL" smtClean="0"/>
              <a:t>19</a:t>
            </a:fld>
            <a:endParaRPr lang="he-IL" dirty="0"/>
          </a:p>
        </p:txBody>
      </p:sp>
      <p:pic>
        <p:nvPicPr>
          <p:cNvPr id="5" name="Content Placeholder 5">
            <a:extLst>
              <a:ext uri="{FF2B5EF4-FFF2-40B4-BE49-F238E27FC236}">
                <a16:creationId xmlns:a16="http://schemas.microsoft.com/office/drawing/2014/main" id="{2AC6372C-9BE4-8433-6ADA-C13ADB746282}"/>
              </a:ext>
            </a:extLst>
          </p:cNvPr>
          <p:cNvPicPr>
            <a:picLocks noGrp="1" noChangeAspect="1"/>
          </p:cNvPicPr>
          <p:nvPr>
            <p:ph idx="1"/>
          </p:nvPr>
        </p:nvPicPr>
        <p:blipFill>
          <a:blip r:embed="rId2"/>
          <a:stretch>
            <a:fillRect/>
          </a:stretch>
        </p:blipFill>
        <p:spPr>
          <a:xfrm>
            <a:off x="92766" y="1563756"/>
            <a:ext cx="5579164" cy="4789419"/>
          </a:xfrm>
        </p:spPr>
      </p:pic>
      <p:pic>
        <p:nvPicPr>
          <p:cNvPr id="6" name="Picture 5">
            <a:extLst>
              <a:ext uri="{FF2B5EF4-FFF2-40B4-BE49-F238E27FC236}">
                <a16:creationId xmlns:a16="http://schemas.microsoft.com/office/drawing/2014/main" id="{0943CC9C-46E6-E8C1-73C8-AA600DDFED3C}"/>
              </a:ext>
            </a:extLst>
          </p:cNvPr>
          <p:cNvPicPr>
            <a:picLocks noChangeAspect="1"/>
          </p:cNvPicPr>
          <p:nvPr/>
        </p:nvPicPr>
        <p:blipFill>
          <a:blip r:embed="rId3"/>
          <a:stretch>
            <a:fillRect/>
          </a:stretch>
        </p:blipFill>
        <p:spPr>
          <a:xfrm>
            <a:off x="6520072" y="0"/>
            <a:ext cx="4767485" cy="2822713"/>
          </a:xfrm>
          <a:prstGeom prst="rect">
            <a:avLst/>
          </a:prstGeom>
        </p:spPr>
      </p:pic>
      <p:pic>
        <p:nvPicPr>
          <p:cNvPr id="7" name="Picture 6">
            <a:extLst>
              <a:ext uri="{FF2B5EF4-FFF2-40B4-BE49-F238E27FC236}">
                <a16:creationId xmlns:a16="http://schemas.microsoft.com/office/drawing/2014/main" id="{97FD7009-3194-1DBB-A29E-16C2714A2F62}"/>
              </a:ext>
            </a:extLst>
          </p:cNvPr>
          <p:cNvPicPr>
            <a:picLocks noChangeAspect="1"/>
          </p:cNvPicPr>
          <p:nvPr/>
        </p:nvPicPr>
        <p:blipFill>
          <a:blip r:embed="rId4"/>
          <a:stretch>
            <a:fillRect/>
          </a:stretch>
        </p:blipFill>
        <p:spPr>
          <a:xfrm>
            <a:off x="6185139" y="2594114"/>
            <a:ext cx="4628635" cy="3657600"/>
          </a:xfrm>
          <a:prstGeom prst="rect">
            <a:avLst/>
          </a:prstGeom>
        </p:spPr>
      </p:pic>
    </p:spTree>
    <p:extLst>
      <p:ext uri="{BB962C8B-B14F-4D97-AF65-F5344CB8AC3E}">
        <p14:creationId xmlns:p14="http://schemas.microsoft.com/office/powerpoint/2010/main" val="317292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982B-BD3D-53AA-680E-6C0FF389BD4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09C3198-CED0-D98B-D977-D01F2F0426AC}"/>
              </a:ext>
            </a:extLst>
          </p:cNvPr>
          <p:cNvSpPr>
            <a:spLocks noGrp="1"/>
          </p:cNvSpPr>
          <p:nvPr>
            <p:ph idx="1"/>
          </p:nvPr>
        </p:nvSpPr>
        <p:spPr/>
        <p:txBody>
          <a:bodyPr/>
          <a:lstStyle/>
          <a:p>
            <a:r>
              <a:rPr lang="en-US" dirty="0"/>
              <a:t>1. Fixed errors in previous slides (butterfly base code).</a:t>
            </a:r>
          </a:p>
          <a:p>
            <a:r>
              <a:rPr lang="en-US" dirty="0"/>
              <a:t>2. Found error in HEAX paper code by mapping it onto the base code</a:t>
            </a:r>
          </a:p>
          <a:p>
            <a:r>
              <a:rPr lang="en-US" dirty="0"/>
              <a:t>3. Derived a butterfly with n=4 elements, fixed error in Conceptual Review paper.</a:t>
            </a:r>
          </a:p>
          <a:p>
            <a:r>
              <a:rPr lang="en-US" dirty="0"/>
              <a:t>4. Started on the hardware implementation of the algorithm in the HEAX paper.  </a:t>
            </a:r>
          </a:p>
          <a:p>
            <a:r>
              <a:rPr lang="en-US" dirty="0"/>
              <a:t>5. Met with John to discuss implementing an NTT function (in the architecture) based on the code. Discussed some code optimization. </a:t>
            </a:r>
          </a:p>
        </p:txBody>
      </p:sp>
      <p:sp>
        <p:nvSpPr>
          <p:cNvPr id="4" name="Slide Number Placeholder 3">
            <a:extLst>
              <a:ext uri="{FF2B5EF4-FFF2-40B4-BE49-F238E27FC236}">
                <a16:creationId xmlns:a16="http://schemas.microsoft.com/office/drawing/2014/main" id="{1DD9E3D8-3A3D-8414-256C-855096CE5E49}"/>
              </a:ext>
            </a:extLst>
          </p:cNvPr>
          <p:cNvSpPr>
            <a:spLocks noGrp="1"/>
          </p:cNvSpPr>
          <p:nvPr>
            <p:ph type="sldNum" sz="quarter" idx="12"/>
          </p:nvPr>
        </p:nvSpPr>
        <p:spPr/>
        <p:txBody>
          <a:bodyPr/>
          <a:lstStyle/>
          <a:p>
            <a:fld id="{494A307A-1DDE-4068-8F8B-93AEF3FE836C}" type="slidenum">
              <a:rPr lang="he-IL" smtClean="0"/>
              <a:t>2</a:t>
            </a:fld>
            <a:endParaRPr lang="he-IL" dirty="0"/>
          </a:p>
        </p:txBody>
      </p:sp>
    </p:spTree>
    <p:extLst>
      <p:ext uri="{BB962C8B-B14F-4D97-AF65-F5344CB8AC3E}">
        <p14:creationId xmlns:p14="http://schemas.microsoft.com/office/powerpoint/2010/main" val="164506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F0E6-0ECC-3F58-06FC-7A83E68399D9}"/>
              </a:ext>
            </a:extLst>
          </p:cNvPr>
          <p:cNvSpPr>
            <a:spLocks noGrp="1"/>
          </p:cNvSpPr>
          <p:nvPr>
            <p:ph type="title"/>
          </p:nvPr>
        </p:nvSpPr>
        <p:spPr/>
        <p:txBody>
          <a:bodyPr/>
          <a:lstStyle/>
          <a:p>
            <a:r>
              <a:rPr lang="en-US" dirty="0"/>
              <a:t>Pitfalls:</a:t>
            </a:r>
          </a:p>
        </p:txBody>
      </p:sp>
      <p:sp>
        <p:nvSpPr>
          <p:cNvPr id="3" name="Content Placeholder 2">
            <a:extLst>
              <a:ext uri="{FF2B5EF4-FFF2-40B4-BE49-F238E27FC236}">
                <a16:creationId xmlns:a16="http://schemas.microsoft.com/office/drawing/2014/main" id="{A6F8C363-693F-3C90-A5C9-46A2355160E3}"/>
              </a:ext>
            </a:extLst>
          </p:cNvPr>
          <p:cNvSpPr>
            <a:spLocks noGrp="1"/>
          </p:cNvSpPr>
          <p:nvPr>
            <p:ph idx="1"/>
          </p:nvPr>
        </p:nvSpPr>
        <p:spPr/>
        <p:txBody>
          <a:bodyPr/>
          <a:lstStyle/>
          <a:p>
            <a:r>
              <a:rPr lang="en-US" dirty="0"/>
              <a:t>1. Not doing it by hand: there are errors in most papers, do the math by hand to avoid getting confused by an error (focusing on the math you care about, doing the math for everything wastes time).</a:t>
            </a:r>
          </a:p>
          <a:p>
            <a:r>
              <a:rPr lang="en-US" dirty="0"/>
              <a:t>2. Not doing examples: looking at an equation is not enough, create examples of inputs and constants to get a feel of how the process works with real numbers, not just symbols.</a:t>
            </a:r>
          </a:p>
          <a:p>
            <a:r>
              <a:rPr lang="en-US" dirty="0"/>
              <a:t>Advice: try to derive; Best way to map a butterfly is to derive (like in the slides before). Hard to do when there are a lot of inputs, but doing it for a small n helps you to understand where the equations come from. </a:t>
            </a:r>
          </a:p>
          <a:p>
            <a:r>
              <a:rPr lang="en-US" dirty="0"/>
              <a:t>Separate NTT from the butterflies. NTT is an equation, butterfly is a way to accelerate </a:t>
            </a:r>
            <a:r>
              <a:rPr lang="en-US"/>
              <a:t>the computation. </a:t>
            </a:r>
            <a:endParaRPr lang="en-US" dirty="0"/>
          </a:p>
        </p:txBody>
      </p:sp>
      <p:sp>
        <p:nvSpPr>
          <p:cNvPr id="4" name="Slide Number Placeholder 3">
            <a:extLst>
              <a:ext uri="{FF2B5EF4-FFF2-40B4-BE49-F238E27FC236}">
                <a16:creationId xmlns:a16="http://schemas.microsoft.com/office/drawing/2014/main" id="{0A3EA55E-D1FA-3E1A-9D24-8FA06BFE984C}"/>
              </a:ext>
            </a:extLst>
          </p:cNvPr>
          <p:cNvSpPr>
            <a:spLocks noGrp="1"/>
          </p:cNvSpPr>
          <p:nvPr>
            <p:ph type="sldNum" sz="quarter" idx="12"/>
          </p:nvPr>
        </p:nvSpPr>
        <p:spPr/>
        <p:txBody>
          <a:bodyPr/>
          <a:lstStyle/>
          <a:p>
            <a:fld id="{494A307A-1DDE-4068-8F8B-93AEF3FE836C}" type="slidenum">
              <a:rPr lang="he-IL" smtClean="0"/>
              <a:t>20</a:t>
            </a:fld>
            <a:endParaRPr lang="he-IL" dirty="0"/>
          </a:p>
        </p:txBody>
      </p:sp>
    </p:spTree>
    <p:extLst>
      <p:ext uri="{BB962C8B-B14F-4D97-AF65-F5344CB8AC3E}">
        <p14:creationId xmlns:p14="http://schemas.microsoft.com/office/powerpoint/2010/main" val="605377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2D9B-BE65-B186-58C4-C67E37C5C62A}"/>
              </a:ext>
            </a:extLst>
          </p:cNvPr>
          <p:cNvSpPr>
            <a:spLocks noGrp="1"/>
          </p:cNvSpPr>
          <p:nvPr>
            <p:ph type="title"/>
          </p:nvPr>
        </p:nvSpPr>
        <p:spPr/>
        <p:txBody>
          <a:bodyPr/>
          <a:lstStyle/>
          <a:p>
            <a:r>
              <a:rPr lang="en-US" dirty="0"/>
              <a:t>Architecture in HEAX paper</a:t>
            </a:r>
          </a:p>
        </p:txBody>
      </p:sp>
      <p:pic>
        <p:nvPicPr>
          <p:cNvPr id="6" name="Content Placeholder 5">
            <a:extLst>
              <a:ext uri="{FF2B5EF4-FFF2-40B4-BE49-F238E27FC236}">
                <a16:creationId xmlns:a16="http://schemas.microsoft.com/office/drawing/2014/main" id="{266DA64A-30D1-FCC2-2ECF-576B584251E4}"/>
              </a:ext>
            </a:extLst>
          </p:cNvPr>
          <p:cNvPicPr>
            <a:picLocks noGrp="1" noChangeAspect="1"/>
          </p:cNvPicPr>
          <p:nvPr>
            <p:ph idx="1"/>
          </p:nvPr>
        </p:nvPicPr>
        <p:blipFill>
          <a:blip r:embed="rId2"/>
          <a:stretch>
            <a:fillRect/>
          </a:stretch>
        </p:blipFill>
        <p:spPr>
          <a:xfrm>
            <a:off x="1205947" y="1328383"/>
            <a:ext cx="9528313" cy="4807373"/>
          </a:xfrm>
        </p:spPr>
      </p:pic>
      <p:sp>
        <p:nvSpPr>
          <p:cNvPr id="4" name="Slide Number Placeholder 3">
            <a:extLst>
              <a:ext uri="{FF2B5EF4-FFF2-40B4-BE49-F238E27FC236}">
                <a16:creationId xmlns:a16="http://schemas.microsoft.com/office/drawing/2014/main" id="{321E4E6C-5214-3A62-42C4-FB9C90766CA9}"/>
              </a:ext>
            </a:extLst>
          </p:cNvPr>
          <p:cNvSpPr>
            <a:spLocks noGrp="1"/>
          </p:cNvSpPr>
          <p:nvPr>
            <p:ph type="sldNum" sz="quarter" idx="12"/>
          </p:nvPr>
        </p:nvSpPr>
        <p:spPr/>
        <p:txBody>
          <a:bodyPr/>
          <a:lstStyle/>
          <a:p>
            <a:fld id="{494A307A-1DDE-4068-8F8B-93AEF3FE836C}" type="slidenum">
              <a:rPr lang="he-IL" smtClean="0"/>
              <a:t>21</a:t>
            </a:fld>
            <a:endParaRPr lang="he-IL" dirty="0"/>
          </a:p>
        </p:txBody>
      </p:sp>
    </p:spTree>
    <p:extLst>
      <p:ext uri="{BB962C8B-B14F-4D97-AF65-F5344CB8AC3E}">
        <p14:creationId xmlns:p14="http://schemas.microsoft.com/office/powerpoint/2010/main" val="183375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4056-EDBF-043F-D56C-389F79A5CB5D}"/>
              </a:ext>
            </a:extLst>
          </p:cNvPr>
          <p:cNvSpPr>
            <a:spLocks noGrp="1"/>
          </p:cNvSpPr>
          <p:nvPr>
            <p:ph type="title"/>
          </p:nvPr>
        </p:nvSpPr>
        <p:spPr/>
        <p:txBody>
          <a:bodyPr/>
          <a:lstStyle/>
          <a:p>
            <a:r>
              <a:rPr lang="en-US" dirty="0"/>
              <a:t>Access pattern</a:t>
            </a:r>
          </a:p>
        </p:txBody>
      </p:sp>
      <p:pic>
        <p:nvPicPr>
          <p:cNvPr id="6" name="Content Placeholder 5">
            <a:extLst>
              <a:ext uri="{FF2B5EF4-FFF2-40B4-BE49-F238E27FC236}">
                <a16:creationId xmlns:a16="http://schemas.microsoft.com/office/drawing/2014/main" id="{73E42EAE-C10F-8C62-44E1-C6F685442FC5}"/>
              </a:ext>
            </a:extLst>
          </p:cNvPr>
          <p:cNvPicPr>
            <a:picLocks noGrp="1" noChangeAspect="1"/>
          </p:cNvPicPr>
          <p:nvPr>
            <p:ph idx="1"/>
          </p:nvPr>
        </p:nvPicPr>
        <p:blipFill>
          <a:blip r:embed="rId2"/>
          <a:stretch>
            <a:fillRect/>
          </a:stretch>
        </p:blipFill>
        <p:spPr>
          <a:xfrm>
            <a:off x="212035" y="1190312"/>
            <a:ext cx="6069495" cy="4477375"/>
          </a:xfrm>
        </p:spPr>
      </p:pic>
      <p:sp>
        <p:nvSpPr>
          <p:cNvPr id="4" name="Slide Number Placeholder 3">
            <a:extLst>
              <a:ext uri="{FF2B5EF4-FFF2-40B4-BE49-F238E27FC236}">
                <a16:creationId xmlns:a16="http://schemas.microsoft.com/office/drawing/2014/main" id="{E7777300-0D48-CA86-58C3-495F34CFFECC}"/>
              </a:ext>
            </a:extLst>
          </p:cNvPr>
          <p:cNvSpPr>
            <a:spLocks noGrp="1"/>
          </p:cNvSpPr>
          <p:nvPr>
            <p:ph type="sldNum" sz="quarter" idx="12"/>
          </p:nvPr>
        </p:nvSpPr>
        <p:spPr/>
        <p:txBody>
          <a:bodyPr/>
          <a:lstStyle/>
          <a:p>
            <a:fld id="{494A307A-1DDE-4068-8F8B-93AEF3FE836C}" type="slidenum">
              <a:rPr lang="he-IL" smtClean="0"/>
              <a:t>22</a:t>
            </a:fld>
            <a:endParaRPr lang="he-IL" dirty="0"/>
          </a:p>
        </p:txBody>
      </p:sp>
      <p:sp>
        <p:nvSpPr>
          <p:cNvPr id="7" name="TextBox 6">
            <a:extLst>
              <a:ext uri="{FF2B5EF4-FFF2-40B4-BE49-F238E27FC236}">
                <a16:creationId xmlns:a16="http://schemas.microsoft.com/office/drawing/2014/main" id="{38F839C5-97BE-1EE9-B09A-6920D7693444}"/>
              </a:ext>
            </a:extLst>
          </p:cNvPr>
          <p:cNvSpPr txBox="1"/>
          <p:nvPr/>
        </p:nvSpPr>
        <p:spPr>
          <a:xfrm>
            <a:off x="6718852" y="1128155"/>
            <a:ext cx="4921057" cy="2923877"/>
          </a:xfrm>
          <a:prstGeom prst="rect">
            <a:avLst/>
          </a:prstGeom>
          <a:noFill/>
        </p:spPr>
        <p:txBody>
          <a:bodyPr wrap="square" rtlCol="0">
            <a:spAutoFit/>
          </a:bodyPr>
          <a:lstStyle/>
          <a:p>
            <a:pPr algn="l" rtl="0"/>
            <a:r>
              <a:rPr lang="en-US" dirty="0" err="1"/>
              <a:t>nC</a:t>
            </a:r>
            <a:r>
              <a:rPr lang="en-US" sz="1600" dirty="0" err="1"/>
              <a:t>NNT</a:t>
            </a:r>
            <a:r>
              <a:rPr lang="en-US" sz="1600" dirty="0"/>
              <a:t> = number of NTT cores. </a:t>
            </a:r>
          </a:p>
          <a:p>
            <a:pPr algn="l" rtl="0"/>
            <a:r>
              <a:rPr lang="en-US" sz="1600" dirty="0"/>
              <a:t>We need</a:t>
            </a:r>
          </a:p>
          <a:p>
            <a:pPr algn="l" rtl="0"/>
            <a:endParaRPr lang="en-US" sz="1600" dirty="0"/>
          </a:p>
          <a:p>
            <a:pPr algn="l" rtl="0"/>
            <a:endParaRPr lang="en-US" sz="1600" dirty="0"/>
          </a:p>
          <a:p>
            <a:pPr algn="l" rtl="0"/>
            <a:endParaRPr lang="en-US" sz="1600" dirty="0"/>
          </a:p>
          <a:p>
            <a:pPr algn="l" rtl="0"/>
            <a:endParaRPr lang="en-US" sz="1600" dirty="0"/>
          </a:p>
          <a:p>
            <a:pPr algn="l" rtl="0"/>
            <a:r>
              <a:rPr lang="en-US" sz="1600" dirty="0"/>
              <a:t>Steps to finish one stage. n is the number of inputs (in this case 16).</a:t>
            </a:r>
          </a:p>
          <a:p>
            <a:pPr algn="l" rtl="0"/>
            <a:r>
              <a:rPr lang="en-US" dirty="0"/>
              <a:t>This figure shows 4 cores, as 2 * number of cores elements are done in one step. There are 2 steps, so 2*2*4=16. </a:t>
            </a:r>
          </a:p>
        </p:txBody>
      </p:sp>
      <p:pic>
        <p:nvPicPr>
          <p:cNvPr id="11" name="Picture 10">
            <a:extLst>
              <a:ext uri="{FF2B5EF4-FFF2-40B4-BE49-F238E27FC236}">
                <a16:creationId xmlns:a16="http://schemas.microsoft.com/office/drawing/2014/main" id="{70732C6E-8570-3FF5-A2C9-16643FE60609}"/>
              </a:ext>
            </a:extLst>
          </p:cNvPr>
          <p:cNvPicPr>
            <a:picLocks noChangeAspect="1"/>
          </p:cNvPicPr>
          <p:nvPr/>
        </p:nvPicPr>
        <p:blipFill>
          <a:blip r:embed="rId3"/>
          <a:stretch>
            <a:fillRect/>
          </a:stretch>
        </p:blipFill>
        <p:spPr>
          <a:xfrm>
            <a:off x="6540573" y="1757363"/>
            <a:ext cx="1524213" cy="895350"/>
          </a:xfrm>
          <a:prstGeom prst="rect">
            <a:avLst/>
          </a:prstGeom>
        </p:spPr>
      </p:pic>
    </p:spTree>
    <p:extLst>
      <p:ext uri="{BB962C8B-B14F-4D97-AF65-F5344CB8AC3E}">
        <p14:creationId xmlns:p14="http://schemas.microsoft.com/office/powerpoint/2010/main" val="136791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64D5-4923-89F9-C6E7-7240BD7D4A06}"/>
              </a:ext>
            </a:extLst>
          </p:cNvPr>
          <p:cNvSpPr>
            <a:spLocks noGrp="1"/>
          </p:cNvSpPr>
          <p:nvPr>
            <p:ph type="title"/>
          </p:nvPr>
        </p:nvSpPr>
        <p:spPr/>
        <p:txBody>
          <a:bodyPr/>
          <a:lstStyle/>
          <a:p>
            <a:r>
              <a:rPr lang="en-US" dirty="0"/>
              <a:t>Two different types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2BBC05-ED06-4AE8-26E3-5F4C5A753E54}"/>
                  </a:ext>
                </a:extLst>
              </p:cNvPr>
              <p:cNvSpPr>
                <a:spLocks noGrp="1"/>
              </p:cNvSpPr>
              <p:nvPr>
                <p:ph idx="1"/>
              </p:nvPr>
            </p:nvSpPr>
            <p:spPr>
              <a:xfrm>
                <a:off x="1" y="1555710"/>
                <a:ext cx="11818188" cy="4798195"/>
              </a:xfrm>
            </p:spPr>
            <p:txBody>
              <a:bodyPr/>
              <a:lstStyle/>
              <a:p>
                <a:r>
                  <a:rPr lang="en-US" dirty="0"/>
                  <a:t>Type 1: goes to stage index (log n – log </a:t>
                </a:r>
                <a:r>
                  <a:rPr lang="en-US" dirty="0" err="1"/>
                  <a:t>nCNNT</a:t>
                </a:r>
                <a:r>
                  <a:rPr lang="en-US" dirty="0"/>
                  <a:t> -1)</a:t>
                </a:r>
              </a:p>
              <a:p>
                <a:r>
                  <a:rPr lang="en-US" dirty="0"/>
                  <a:t>In previous example, log 16 – log 4 -1 = 4-2-1= 1 so stages 0 and 1 are type 1.</a:t>
                </a:r>
              </a:p>
              <a:p>
                <a:r>
                  <a:rPr lang="en-US" dirty="0"/>
                  <a:t>Example: n = 4096. </a:t>
                </a:r>
                <a:r>
                  <a:rPr lang="en-US" dirty="0" err="1"/>
                  <a:t>nCNNT</a:t>
                </a:r>
                <a:r>
                  <a:rPr lang="en-US" dirty="0"/>
                  <a:t> = 8. During first stage, x[0] is in ME0 (memory element zero) and x[2048] is in ME256 (so 8 inputs in each memory element) are passed to the first core. </a:t>
                </a:r>
              </a:p>
              <a:p>
                <a:r>
                  <a:rPr lang="en-US" dirty="0"/>
                  <a:t>Polynomial coefficient x[</a:t>
                </a:r>
                <a:r>
                  <a:rPr lang="en-US" dirty="0" err="1"/>
                  <a:t>j+m</a:t>
                </a:r>
                <a:r>
                  <a:rPr lang="en-US" dirty="0"/>
                  <a:t>] (j=0,1…. n/2-1) is passed with x[</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den>
                    </m:f>
                  </m:oMath>
                </a14:m>
                <a:r>
                  <a:rPr lang="en-US" dirty="0"/>
                  <a:t>] to a given core, m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𝑛</m:t>
                        </m:r>
                      </m:num>
                      <m:den>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𝑖</m:t>
                        </m:r>
                      </m:den>
                    </m:f>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US" dirty="0"/>
                  <a:t>) during the </a:t>
                </a:r>
                <a:r>
                  <a:rPr lang="en-US" dirty="0" err="1"/>
                  <a:t>ith</a:t>
                </a:r>
                <a:r>
                  <a:rPr lang="en-US" dirty="0"/>
                  <a:t> stage. </a:t>
                </a:r>
              </a:p>
              <a:p>
                <a:r>
                  <a:rPr lang="en-US" dirty="0"/>
                  <a:t>Note: j, m and </a:t>
                </a:r>
                <a:r>
                  <a:rPr lang="en-US" dirty="0" err="1"/>
                  <a:t>i</a:t>
                </a:r>
                <a:r>
                  <a:rPr lang="en-US" dirty="0"/>
                  <a:t> are not the same ones in the code. </a:t>
                </a:r>
              </a:p>
            </p:txBody>
          </p:sp>
        </mc:Choice>
        <mc:Fallback xmlns="">
          <p:sp>
            <p:nvSpPr>
              <p:cNvPr id="3" name="Content Placeholder 2">
                <a:extLst>
                  <a:ext uri="{FF2B5EF4-FFF2-40B4-BE49-F238E27FC236}">
                    <a16:creationId xmlns:a16="http://schemas.microsoft.com/office/drawing/2014/main" id="{D82BBC05-ED06-4AE8-26E3-5F4C5A753E54}"/>
                  </a:ext>
                </a:extLst>
              </p:cNvPr>
              <p:cNvSpPr>
                <a:spLocks noGrp="1" noRot="1" noChangeAspect="1" noMove="1" noResize="1" noEditPoints="1" noAdjustHandles="1" noChangeArrowheads="1" noChangeShapeType="1" noTextEdit="1"/>
              </p:cNvSpPr>
              <p:nvPr>
                <p:ph idx="1"/>
              </p:nvPr>
            </p:nvSpPr>
            <p:spPr>
              <a:xfrm>
                <a:off x="1" y="1555710"/>
                <a:ext cx="11818188" cy="4798195"/>
              </a:xfrm>
              <a:blipFill>
                <a:blip r:embed="rId2"/>
                <a:stretch>
                  <a:fillRect l="-928" t="-21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898C97-DA1C-F53D-593F-E2B713F5A779}"/>
              </a:ext>
            </a:extLst>
          </p:cNvPr>
          <p:cNvSpPr>
            <a:spLocks noGrp="1"/>
          </p:cNvSpPr>
          <p:nvPr>
            <p:ph type="sldNum" sz="quarter" idx="12"/>
          </p:nvPr>
        </p:nvSpPr>
        <p:spPr/>
        <p:txBody>
          <a:bodyPr/>
          <a:lstStyle/>
          <a:p>
            <a:fld id="{494A307A-1DDE-4068-8F8B-93AEF3FE836C}" type="slidenum">
              <a:rPr lang="he-IL" smtClean="0"/>
              <a:t>23</a:t>
            </a:fld>
            <a:endParaRPr lang="he-IL" dirty="0"/>
          </a:p>
        </p:txBody>
      </p:sp>
    </p:spTree>
    <p:extLst>
      <p:ext uri="{BB962C8B-B14F-4D97-AF65-F5344CB8AC3E}">
        <p14:creationId xmlns:p14="http://schemas.microsoft.com/office/powerpoint/2010/main" val="2241874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7925-78F6-9B36-6A42-7119668322FF}"/>
              </a:ext>
            </a:extLst>
          </p:cNvPr>
          <p:cNvSpPr>
            <a:spLocks noGrp="1"/>
          </p:cNvSpPr>
          <p:nvPr>
            <p:ph type="title"/>
          </p:nvPr>
        </p:nvSpPr>
        <p:spPr/>
        <p:txBody>
          <a:bodyPr/>
          <a:lstStyle/>
          <a:p>
            <a:r>
              <a:rPr lang="en-US" dirty="0"/>
              <a:t>NTT as part of the architecture </a:t>
            </a:r>
          </a:p>
        </p:txBody>
      </p:sp>
      <p:sp>
        <p:nvSpPr>
          <p:cNvPr id="4" name="Slide Number Placeholder 3">
            <a:extLst>
              <a:ext uri="{FF2B5EF4-FFF2-40B4-BE49-F238E27FC236}">
                <a16:creationId xmlns:a16="http://schemas.microsoft.com/office/drawing/2014/main" id="{DEDCBA42-36C3-4FFB-92FD-DC5B449A5B8F}"/>
              </a:ext>
            </a:extLst>
          </p:cNvPr>
          <p:cNvSpPr>
            <a:spLocks noGrp="1"/>
          </p:cNvSpPr>
          <p:nvPr>
            <p:ph type="sldNum" sz="quarter" idx="12"/>
          </p:nvPr>
        </p:nvSpPr>
        <p:spPr/>
        <p:txBody>
          <a:bodyPr/>
          <a:lstStyle/>
          <a:p>
            <a:fld id="{494A307A-1DDE-4068-8F8B-93AEF3FE836C}" type="slidenum">
              <a:rPr lang="he-IL" smtClean="0"/>
              <a:t>24</a:t>
            </a:fld>
            <a:endParaRPr lang="he-IL" dirty="0"/>
          </a:p>
        </p:txBody>
      </p:sp>
      <p:pic>
        <p:nvPicPr>
          <p:cNvPr id="10" name="Picture 9">
            <a:extLst>
              <a:ext uri="{FF2B5EF4-FFF2-40B4-BE49-F238E27FC236}">
                <a16:creationId xmlns:a16="http://schemas.microsoft.com/office/drawing/2014/main" id="{67A2AED4-D64E-B48D-87D3-EB92AD53E3A8}"/>
              </a:ext>
            </a:extLst>
          </p:cNvPr>
          <p:cNvPicPr>
            <a:picLocks noChangeAspect="1"/>
          </p:cNvPicPr>
          <p:nvPr/>
        </p:nvPicPr>
        <p:blipFill>
          <a:blip r:embed="rId2"/>
          <a:stretch>
            <a:fillRect/>
          </a:stretch>
        </p:blipFill>
        <p:spPr>
          <a:xfrm>
            <a:off x="1020417" y="1044496"/>
            <a:ext cx="8349007" cy="5087060"/>
          </a:xfrm>
          <a:prstGeom prst="rect">
            <a:avLst/>
          </a:prstGeom>
        </p:spPr>
      </p:pic>
    </p:spTree>
    <p:extLst>
      <p:ext uri="{BB962C8B-B14F-4D97-AF65-F5344CB8AC3E}">
        <p14:creationId xmlns:p14="http://schemas.microsoft.com/office/powerpoint/2010/main" val="377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898F-0FA8-55EE-A47B-B1BE9A9EF7C9}"/>
              </a:ext>
            </a:extLst>
          </p:cNvPr>
          <p:cNvSpPr>
            <a:spLocks noGrp="1"/>
          </p:cNvSpPr>
          <p:nvPr>
            <p:ph type="title"/>
          </p:nvPr>
        </p:nvSpPr>
        <p:spPr/>
        <p:txBody>
          <a:bodyPr/>
          <a:lstStyle/>
          <a:p>
            <a:r>
              <a:rPr lang="en-US" dirty="0"/>
              <a:t>Things to explore/ Next steps:</a:t>
            </a:r>
          </a:p>
        </p:txBody>
      </p:sp>
      <p:sp>
        <p:nvSpPr>
          <p:cNvPr id="3" name="Content Placeholder 2">
            <a:extLst>
              <a:ext uri="{FF2B5EF4-FFF2-40B4-BE49-F238E27FC236}">
                <a16:creationId xmlns:a16="http://schemas.microsoft.com/office/drawing/2014/main" id="{DCCD4C55-EBBE-982E-36F9-842300B4C729}"/>
              </a:ext>
            </a:extLst>
          </p:cNvPr>
          <p:cNvSpPr>
            <a:spLocks noGrp="1"/>
          </p:cNvSpPr>
          <p:nvPr>
            <p:ph idx="1"/>
          </p:nvPr>
        </p:nvSpPr>
        <p:spPr/>
        <p:txBody>
          <a:bodyPr>
            <a:normAutofit/>
          </a:bodyPr>
          <a:lstStyle/>
          <a:p>
            <a:r>
              <a:rPr lang="en-US" dirty="0"/>
              <a:t>How is the number of memory elements determined? Equation: n/(</a:t>
            </a:r>
            <a:r>
              <a:rPr lang="en-US" dirty="0" err="1"/>
              <a:t>nCNTT</a:t>
            </a:r>
            <a:r>
              <a:rPr lang="en-US" dirty="0"/>
              <a:t>) seems consistent for more simple cases and with the paper “In Type 1 stages, coefficients within two fetched MEs are always accessed in the same order. For example, the second coefficient in each ME is always passed to the second NTT core.” so </a:t>
            </a:r>
            <a:r>
              <a:rPr lang="en-US" dirty="0" err="1"/>
              <a:t>nCNTT</a:t>
            </a:r>
            <a:r>
              <a:rPr lang="en-US" dirty="0"/>
              <a:t> = number of elements in each ME. What is an encompassing equation? What about type 2 stages?</a:t>
            </a:r>
          </a:p>
          <a:p>
            <a:r>
              <a:rPr lang="en-US" dirty="0"/>
              <a:t>The architecture shows only two memory elements, </a:t>
            </a:r>
            <a:r>
              <a:rPr lang="en-US" dirty="0" err="1"/>
              <a:t>MEe</a:t>
            </a:r>
            <a:r>
              <a:rPr lang="en-US" dirty="0"/>
              <a:t> and </a:t>
            </a:r>
            <a:r>
              <a:rPr lang="en-US" dirty="0" err="1"/>
              <a:t>MEo</a:t>
            </a:r>
            <a:r>
              <a:rPr lang="en-US" dirty="0"/>
              <a:t>, but the paper explores ME0 and ME256, how to relate those two to each other.</a:t>
            </a:r>
          </a:p>
          <a:p>
            <a:r>
              <a:rPr lang="en-US"/>
              <a:t>Full Hardware implementation of HEAX paper.</a:t>
            </a:r>
            <a:endParaRPr lang="en-US" dirty="0"/>
          </a:p>
          <a:p>
            <a:r>
              <a:rPr lang="en-US" dirty="0"/>
              <a:t>Work with John on full NTT code.</a:t>
            </a:r>
          </a:p>
        </p:txBody>
      </p:sp>
      <p:sp>
        <p:nvSpPr>
          <p:cNvPr id="4" name="Slide Number Placeholder 3">
            <a:extLst>
              <a:ext uri="{FF2B5EF4-FFF2-40B4-BE49-F238E27FC236}">
                <a16:creationId xmlns:a16="http://schemas.microsoft.com/office/drawing/2014/main" id="{90202A1B-4E7A-5A7D-B1A1-8812965542CD}"/>
              </a:ext>
            </a:extLst>
          </p:cNvPr>
          <p:cNvSpPr>
            <a:spLocks noGrp="1"/>
          </p:cNvSpPr>
          <p:nvPr>
            <p:ph type="sldNum" sz="quarter" idx="12"/>
          </p:nvPr>
        </p:nvSpPr>
        <p:spPr/>
        <p:txBody>
          <a:bodyPr/>
          <a:lstStyle/>
          <a:p>
            <a:fld id="{494A307A-1DDE-4068-8F8B-93AEF3FE836C}" type="slidenum">
              <a:rPr lang="he-IL" smtClean="0"/>
              <a:t>25</a:t>
            </a:fld>
            <a:endParaRPr lang="he-IL" dirty="0"/>
          </a:p>
        </p:txBody>
      </p:sp>
    </p:spTree>
    <p:extLst>
      <p:ext uri="{BB962C8B-B14F-4D97-AF65-F5344CB8AC3E}">
        <p14:creationId xmlns:p14="http://schemas.microsoft.com/office/powerpoint/2010/main" val="327427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52739E31-023C-4CCF-84B7-4A5DA35FAA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252"/>
            <a:ext cx="12184325" cy="6858000"/>
          </a:xfrm>
          <a:prstGeom prst="rect">
            <a:avLst/>
          </a:prstGeom>
        </p:spPr>
      </p:pic>
      <p:sp>
        <p:nvSpPr>
          <p:cNvPr id="4" name="מציין מיקום של מספר שקופית 3">
            <a:extLst>
              <a:ext uri="{FF2B5EF4-FFF2-40B4-BE49-F238E27FC236}">
                <a16:creationId xmlns:a16="http://schemas.microsoft.com/office/drawing/2014/main" id="{EC56815F-5FF9-4F81-A590-CADFA03087C6}"/>
              </a:ext>
            </a:extLst>
          </p:cNvPr>
          <p:cNvSpPr>
            <a:spLocks noGrp="1"/>
          </p:cNvSpPr>
          <p:nvPr>
            <p:ph type="sldNum" sz="quarter" idx="12"/>
          </p:nvPr>
        </p:nvSpPr>
        <p:spPr/>
        <p:txBody>
          <a:bodyPr/>
          <a:lstStyle/>
          <a:p>
            <a:fld id="{494A307A-1DDE-4068-8F8B-93AEF3FE836C}" type="slidenum">
              <a:rPr lang="he-IL" smtClean="0"/>
              <a:t>26</a:t>
            </a:fld>
            <a:endParaRPr lang="he-IL" dirty="0"/>
          </a:p>
        </p:txBody>
      </p:sp>
      <p:sp>
        <p:nvSpPr>
          <p:cNvPr id="6" name="Title 1">
            <a:extLst>
              <a:ext uri="{FF2B5EF4-FFF2-40B4-BE49-F238E27FC236}">
                <a16:creationId xmlns:a16="http://schemas.microsoft.com/office/drawing/2014/main" id="{393CB4E3-C65A-46BE-9DF3-73FE782D1961}"/>
              </a:ext>
            </a:extLst>
          </p:cNvPr>
          <p:cNvSpPr txBox="1">
            <a:spLocks/>
          </p:cNvSpPr>
          <p:nvPr/>
        </p:nvSpPr>
        <p:spPr>
          <a:xfrm>
            <a:off x="4475703" y="3069276"/>
            <a:ext cx="3232917" cy="745951"/>
          </a:xfrm>
          <a:prstGeom prst="rect">
            <a:avLst/>
          </a:prstGeom>
        </p:spPr>
        <p:txBody>
          <a:bodyPr vert="horz" lIns="91440" tIns="45720" rIns="91440" bIns="45720" rtlCol="1"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Helvetica" charset="0"/>
                <a:ea typeface="Helvetica" charset="0"/>
                <a:cs typeface="Helvetica" charset="0"/>
              </a:rPr>
              <a:t>Thank you!</a:t>
            </a:r>
          </a:p>
        </p:txBody>
      </p:sp>
      <p:pic>
        <p:nvPicPr>
          <p:cNvPr id="8" name="Picture 5">
            <a:extLst>
              <a:ext uri="{FF2B5EF4-FFF2-40B4-BE49-F238E27FC236}">
                <a16:creationId xmlns:a16="http://schemas.microsoft.com/office/drawing/2014/main" id="{F3DA196A-5A13-4979-B5DE-D897F5B1DA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4134" y="6016487"/>
            <a:ext cx="633442" cy="854765"/>
          </a:xfrm>
          <a:prstGeom prst="rect">
            <a:avLst/>
          </a:prstGeom>
        </p:spPr>
      </p:pic>
    </p:spTree>
    <p:extLst>
      <p:ext uri="{BB962C8B-B14F-4D97-AF65-F5344CB8AC3E}">
        <p14:creationId xmlns:p14="http://schemas.microsoft.com/office/powerpoint/2010/main" val="257301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A64A-9600-3441-CDAD-A6BE334EE443}"/>
              </a:ext>
            </a:extLst>
          </p:cNvPr>
          <p:cNvSpPr>
            <a:spLocks noGrp="1"/>
          </p:cNvSpPr>
          <p:nvPr>
            <p:ph type="title"/>
          </p:nvPr>
        </p:nvSpPr>
        <p:spPr/>
        <p:txBody>
          <a:bodyPr/>
          <a:lstStyle/>
          <a:p>
            <a:r>
              <a:rPr lang="en-US" dirty="0"/>
              <a:t>Butterfly code</a:t>
            </a:r>
          </a:p>
        </p:txBody>
      </p:sp>
      <p:sp>
        <p:nvSpPr>
          <p:cNvPr id="4" name="Slide Number Placeholder 3">
            <a:extLst>
              <a:ext uri="{FF2B5EF4-FFF2-40B4-BE49-F238E27FC236}">
                <a16:creationId xmlns:a16="http://schemas.microsoft.com/office/drawing/2014/main" id="{47CFBCB1-5986-D1A4-358D-9C9A16F8A993}"/>
              </a:ext>
            </a:extLst>
          </p:cNvPr>
          <p:cNvSpPr>
            <a:spLocks noGrp="1"/>
          </p:cNvSpPr>
          <p:nvPr>
            <p:ph type="sldNum" sz="quarter" idx="12"/>
          </p:nvPr>
        </p:nvSpPr>
        <p:spPr/>
        <p:txBody>
          <a:bodyPr/>
          <a:lstStyle/>
          <a:p>
            <a:fld id="{494A307A-1DDE-4068-8F8B-93AEF3FE836C}" type="slidenum">
              <a:rPr lang="he-IL" smtClean="0"/>
              <a:t>3</a:t>
            </a:fld>
            <a:endParaRPr lang="he-IL" dirty="0"/>
          </a:p>
        </p:txBody>
      </p:sp>
      <p:pic>
        <p:nvPicPr>
          <p:cNvPr id="5" name="Content Placeholder 4">
            <a:extLst>
              <a:ext uri="{FF2B5EF4-FFF2-40B4-BE49-F238E27FC236}">
                <a16:creationId xmlns:a16="http://schemas.microsoft.com/office/drawing/2014/main" id="{6CC15541-4999-10F4-CC9F-1E30A363E6D6}"/>
              </a:ext>
            </a:extLst>
          </p:cNvPr>
          <p:cNvPicPr>
            <a:picLocks noGrp="1" noChangeAspect="1"/>
          </p:cNvPicPr>
          <p:nvPr>
            <p:ph idx="1"/>
          </p:nvPr>
        </p:nvPicPr>
        <p:blipFill>
          <a:blip r:embed="rId3"/>
          <a:stretch>
            <a:fillRect/>
          </a:stretch>
        </p:blipFill>
        <p:spPr>
          <a:xfrm>
            <a:off x="1304145" y="1019332"/>
            <a:ext cx="9773586" cy="5333844"/>
          </a:xfrm>
          <a:prstGeom prst="rect">
            <a:avLst/>
          </a:prstGeom>
        </p:spPr>
      </p:pic>
    </p:spTree>
    <p:extLst>
      <p:ext uri="{BB962C8B-B14F-4D97-AF65-F5344CB8AC3E}">
        <p14:creationId xmlns:p14="http://schemas.microsoft.com/office/powerpoint/2010/main" val="90735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09A4-76D6-F008-9727-746184725D5E}"/>
              </a:ext>
            </a:extLst>
          </p:cNvPr>
          <p:cNvSpPr>
            <a:spLocks noGrp="1"/>
          </p:cNvSpPr>
          <p:nvPr>
            <p:ph type="title"/>
          </p:nvPr>
        </p:nvSpPr>
        <p:spPr/>
        <p:txBody>
          <a:bodyPr/>
          <a:lstStyle/>
          <a:p>
            <a:r>
              <a:rPr lang="en-US" dirty="0"/>
              <a:t>What are the different variables used for?</a:t>
            </a:r>
          </a:p>
        </p:txBody>
      </p:sp>
      <p:sp>
        <p:nvSpPr>
          <p:cNvPr id="3" name="Content Placeholder 2">
            <a:extLst>
              <a:ext uri="{FF2B5EF4-FFF2-40B4-BE49-F238E27FC236}">
                <a16:creationId xmlns:a16="http://schemas.microsoft.com/office/drawing/2014/main" id="{4A0B5494-C8A6-8001-AAD5-2BA5F559F099}"/>
              </a:ext>
            </a:extLst>
          </p:cNvPr>
          <p:cNvSpPr>
            <a:spLocks noGrp="1"/>
          </p:cNvSpPr>
          <p:nvPr>
            <p:ph idx="1"/>
          </p:nvPr>
        </p:nvSpPr>
        <p:spPr/>
        <p:txBody>
          <a:bodyPr/>
          <a:lstStyle/>
          <a:p>
            <a:r>
              <a:rPr lang="en-US" dirty="0"/>
              <a:t>Simple example using N=4</a:t>
            </a:r>
          </a:p>
          <a:p>
            <a:endParaRPr lang="en-US" dirty="0"/>
          </a:p>
          <a:p>
            <a:endParaRPr lang="en-US" dirty="0"/>
          </a:p>
          <a:p>
            <a:endParaRPr lang="en-US" dirty="0"/>
          </a:p>
          <a:p>
            <a:endParaRPr lang="en-US" dirty="0"/>
          </a:p>
          <a:p>
            <a:endParaRPr lang="en-US" dirty="0"/>
          </a:p>
          <a:p>
            <a:endParaRPr lang="en-US" dirty="0"/>
          </a:p>
          <a:p>
            <a:r>
              <a:rPr lang="en-US" dirty="0"/>
              <a:t>Requires more analysis to see use of variables other than M.</a:t>
            </a:r>
          </a:p>
          <a:p>
            <a:endParaRPr lang="en-US" dirty="0"/>
          </a:p>
        </p:txBody>
      </p:sp>
      <p:sp>
        <p:nvSpPr>
          <p:cNvPr id="4" name="Slide Number Placeholder 3">
            <a:extLst>
              <a:ext uri="{FF2B5EF4-FFF2-40B4-BE49-F238E27FC236}">
                <a16:creationId xmlns:a16="http://schemas.microsoft.com/office/drawing/2014/main" id="{EC86CCB8-77B7-79F6-9FE6-C18D72221F55}"/>
              </a:ext>
            </a:extLst>
          </p:cNvPr>
          <p:cNvSpPr>
            <a:spLocks noGrp="1"/>
          </p:cNvSpPr>
          <p:nvPr>
            <p:ph type="sldNum" sz="quarter" idx="12"/>
          </p:nvPr>
        </p:nvSpPr>
        <p:spPr/>
        <p:txBody>
          <a:bodyPr/>
          <a:lstStyle/>
          <a:p>
            <a:fld id="{494A307A-1DDE-4068-8F8B-93AEF3FE836C}" type="slidenum">
              <a:rPr lang="he-IL" smtClean="0"/>
              <a:t>4</a:t>
            </a:fld>
            <a:endParaRPr lang="he-IL" dirty="0"/>
          </a:p>
        </p:txBody>
      </p:sp>
      <p:pic>
        <p:nvPicPr>
          <p:cNvPr id="7" name="Picture 6">
            <a:extLst>
              <a:ext uri="{FF2B5EF4-FFF2-40B4-BE49-F238E27FC236}">
                <a16:creationId xmlns:a16="http://schemas.microsoft.com/office/drawing/2014/main" id="{FAAAEC92-8305-454C-9BF5-401E684FDE41}"/>
              </a:ext>
            </a:extLst>
          </p:cNvPr>
          <p:cNvPicPr>
            <a:picLocks noChangeAspect="1"/>
          </p:cNvPicPr>
          <p:nvPr/>
        </p:nvPicPr>
        <p:blipFill>
          <a:blip r:embed="rId2"/>
          <a:stretch>
            <a:fillRect/>
          </a:stretch>
        </p:blipFill>
        <p:spPr>
          <a:xfrm>
            <a:off x="1073426" y="2423972"/>
            <a:ext cx="10566483" cy="2333558"/>
          </a:xfrm>
          <a:prstGeom prst="rect">
            <a:avLst/>
          </a:prstGeom>
        </p:spPr>
      </p:pic>
    </p:spTree>
    <p:extLst>
      <p:ext uri="{BB962C8B-B14F-4D97-AF65-F5344CB8AC3E}">
        <p14:creationId xmlns:p14="http://schemas.microsoft.com/office/powerpoint/2010/main" val="37384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E8CF14-EEAD-7783-B14E-12501F92361B}"/>
              </a:ext>
            </a:extLst>
          </p:cNvPr>
          <p:cNvSpPr>
            <a:spLocks noGrp="1"/>
          </p:cNvSpPr>
          <p:nvPr>
            <p:ph type="title"/>
          </p:nvPr>
        </p:nvSpPr>
        <p:spPr>
          <a:xfrm>
            <a:off x="400363" y="0"/>
            <a:ext cx="10515600" cy="1325563"/>
          </a:xfrm>
        </p:spPr>
        <p:txBody>
          <a:bodyPr/>
          <a:lstStyle/>
          <a:p>
            <a:pPr algn="ctr"/>
            <a:r>
              <a:rPr lang="en-US" dirty="0"/>
              <a:t>Use N=16</a:t>
            </a:r>
          </a:p>
        </p:txBody>
      </p:sp>
      <p:sp>
        <p:nvSpPr>
          <p:cNvPr id="4" name="Slide Number Placeholder 3">
            <a:extLst>
              <a:ext uri="{FF2B5EF4-FFF2-40B4-BE49-F238E27FC236}">
                <a16:creationId xmlns:a16="http://schemas.microsoft.com/office/drawing/2014/main" id="{FEA26CFF-EE58-411B-FC41-BDC4164BD052}"/>
              </a:ext>
            </a:extLst>
          </p:cNvPr>
          <p:cNvSpPr>
            <a:spLocks noGrp="1"/>
          </p:cNvSpPr>
          <p:nvPr>
            <p:ph type="sldNum" sz="quarter" idx="12"/>
          </p:nvPr>
        </p:nvSpPr>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5</a:t>
            </a:fld>
            <a:endParaRPr lang="he-IL" dirty="0"/>
          </a:p>
        </p:txBody>
      </p:sp>
      <p:graphicFrame>
        <p:nvGraphicFramePr>
          <p:cNvPr id="5" name="Table 4">
            <a:extLst>
              <a:ext uri="{FF2B5EF4-FFF2-40B4-BE49-F238E27FC236}">
                <a16:creationId xmlns:a16="http://schemas.microsoft.com/office/drawing/2014/main" id="{F377720F-6B7A-59F5-1492-55C65B7B37C2}"/>
              </a:ext>
            </a:extLst>
          </p:cNvPr>
          <p:cNvGraphicFramePr>
            <a:graphicFrameLocks noGrp="1"/>
          </p:cNvGraphicFramePr>
          <p:nvPr>
            <p:extLst>
              <p:ext uri="{D42A27DB-BD31-4B8C-83A1-F6EECF244321}">
                <p14:modId xmlns:p14="http://schemas.microsoft.com/office/powerpoint/2010/main" val="520058478"/>
              </p:ext>
            </p:extLst>
          </p:nvPr>
        </p:nvGraphicFramePr>
        <p:xfrm>
          <a:off x="583367" y="1181291"/>
          <a:ext cx="10149592" cy="4521240"/>
        </p:xfrm>
        <a:graphic>
          <a:graphicData uri="http://schemas.openxmlformats.org/drawingml/2006/table">
            <a:tbl>
              <a:tblPr firstRow="1" firstCol="1" bandRow="1">
                <a:tableStyleId>{5C22544A-7EE6-4342-B048-85BDC9FD1C3A}</a:tableStyleId>
              </a:tblPr>
              <a:tblGrid>
                <a:gridCol w="1691237">
                  <a:extLst>
                    <a:ext uri="{9D8B030D-6E8A-4147-A177-3AD203B41FA5}">
                      <a16:colId xmlns:a16="http://schemas.microsoft.com/office/drawing/2014/main" val="875715623"/>
                    </a:ext>
                  </a:extLst>
                </a:gridCol>
                <a:gridCol w="1691237">
                  <a:extLst>
                    <a:ext uri="{9D8B030D-6E8A-4147-A177-3AD203B41FA5}">
                      <a16:colId xmlns:a16="http://schemas.microsoft.com/office/drawing/2014/main" val="2735403374"/>
                    </a:ext>
                  </a:extLst>
                </a:gridCol>
                <a:gridCol w="1691237">
                  <a:extLst>
                    <a:ext uri="{9D8B030D-6E8A-4147-A177-3AD203B41FA5}">
                      <a16:colId xmlns:a16="http://schemas.microsoft.com/office/drawing/2014/main" val="2874500494"/>
                    </a:ext>
                  </a:extLst>
                </a:gridCol>
                <a:gridCol w="1691237">
                  <a:extLst>
                    <a:ext uri="{9D8B030D-6E8A-4147-A177-3AD203B41FA5}">
                      <a16:colId xmlns:a16="http://schemas.microsoft.com/office/drawing/2014/main" val="2985135275"/>
                    </a:ext>
                  </a:extLst>
                </a:gridCol>
                <a:gridCol w="1692322">
                  <a:extLst>
                    <a:ext uri="{9D8B030D-6E8A-4147-A177-3AD203B41FA5}">
                      <a16:colId xmlns:a16="http://schemas.microsoft.com/office/drawing/2014/main" val="2049797934"/>
                    </a:ext>
                  </a:extLst>
                </a:gridCol>
                <a:gridCol w="1692322">
                  <a:extLst>
                    <a:ext uri="{9D8B030D-6E8A-4147-A177-3AD203B41FA5}">
                      <a16:colId xmlns:a16="http://schemas.microsoft.com/office/drawing/2014/main" val="2255271620"/>
                    </a:ext>
                  </a:extLst>
                </a:gridCol>
              </a:tblGrid>
              <a:tr h="416502">
                <a:tc>
                  <a:txBody>
                    <a:bodyPr/>
                    <a:lstStyle/>
                    <a:p>
                      <a:pPr marL="0" marR="0">
                        <a:lnSpc>
                          <a:spcPct val="107000"/>
                        </a:lnSpc>
                        <a:spcBef>
                          <a:spcPts val="0"/>
                        </a:spcBef>
                        <a:spcAft>
                          <a:spcPts val="0"/>
                        </a:spcAft>
                      </a:pPr>
                      <a:r>
                        <a:rPr lang="en-US" sz="1600" kern="100">
                          <a:effectLst/>
                        </a:rPr>
                        <a:t>Input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describe</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t</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m</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j</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k</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208326156"/>
                  </a:ext>
                </a:extLst>
              </a:tr>
              <a:tr h="581802">
                <a:tc>
                  <a:txBody>
                    <a:bodyPr/>
                    <a:lstStyle/>
                    <a:p>
                      <a:pPr marL="0" marR="0">
                        <a:lnSpc>
                          <a:spcPct val="107000"/>
                        </a:lnSpc>
                        <a:spcBef>
                          <a:spcPts val="0"/>
                        </a:spcBef>
                        <a:spcAft>
                          <a:spcPts val="0"/>
                        </a:spcAft>
                      </a:pPr>
                      <a:r>
                        <a:rPr lang="en-US" sz="1600" kern="100">
                          <a:effectLst/>
                        </a:rPr>
                        <a:t>a[0],a[8],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3572977407"/>
                  </a:ext>
                </a:extLst>
              </a:tr>
              <a:tr h="416502">
                <a:tc>
                  <a:txBody>
                    <a:bodyPr/>
                    <a:lstStyle/>
                    <a:p>
                      <a:pPr marL="0" marR="0">
                        <a:lnSpc>
                          <a:spcPct val="107000"/>
                        </a:lnSpc>
                        <a:spcBef>
                          <a:spcPts val="0"/>
                        </a:spcBef>
                        <a:spcAft>
                          <a:spcPts val="0"/>
                        </a:spcAft>
                      </a:pPr>
                      <a:r>
                        <a:rPr lang="en-US" sz="1600" kern="100">
                          <a:effectLst/>
                        </a:rPr>
                        <a:t>a[1],a[9],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925211917"/>
                  </a:ext>
                </a:extLst>
              </a:tr>
              <a:tr h="517739">
                <a:tc>
                  <a:txBody>
                    <a:bodyPr/>
                    <a:lstStyle/>
                    <a:p>
                      <a:pPr marL="0" marR="0">
                        <a:lnSpc>
                          <a:spcPct val="107000"/>
                        </a:lnSpc>
                        <a:spcBef>
                          <a:spcPts val="0"/>
                        </a:spcBef>
                        <a:spcAft>
                          <a:spcPts val="0"/>
                        </a:spcAft>
                      </a:pPr>
                      <a:r>
                        <a:rPr lang="en-US" sz="1600" kern="100">
                          <a:effectLst/>
                        </a:rPr>
                        <a:t>a[2],a[10],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2</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2874409500"/>
                  </a:ext>
                </a:extLst>
              </a:tr>
              <a:tr h="517739">
                <a:tc>
                  <a:txBody>
                    <a:bodyPr/>
                    <a:lstStyle/>
                    <a:p>
                      <a:pPr marL="0" marR="0">
                        <a:lnSpc>
                          <a:spcPct val="107000"/>
                        </a:lnSpc>
                        <a:spcBef>
                          <a:spcPts val="0"/>
                        </a:spcBef>
                        <a:spcAft>
                          <a:spcPts val="0"/>
                        </a:spcAft>
                      </a:pPr>
                      <a:r>
                        <a:rPr lang="en-US" sz="1600" kern="100">
                          <a:effectLst/>
                        </a:rPr>
                        <a:t>a[3],a[11],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3</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309784090"/>
                  </a:ext>
                </a:extLst>
              </a:tr>
              <a:tr h="517739">
                <a:tc>
                  <a:txBody>
                    <a:bodyPr/>
                    <a:lstStyle/>
                    <a:p>
                      <a:pPr marL="0" marR="0">
                        <a:lnSpc>
                          <a:spcPct val="107000"/>
                        </a:lnSpc>
                        <a:spcBef>
                          <a:spcPts val="0"/>
                        </a:spcBef>
                        <a:spcAft>
                          <a:spcPts val="0"/>
                        </a:spcAft>
                      </a:pPr>
                      <a:r>
                        <a:rPr lang="en-US" sz="1600" kern="100">
                          <a:effectLst/>
                        </a:rPr>
                        <a:t>a[4],a[12],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4</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1411496999"/>
                  </a:ext>
                </a:extLst>
              </a:tr>
              <a:tr h="517739">
                <a:tc>
                  <a:txBody>
                    <a:bodyPr/>
                    <a:lstStyle/>
                    <a:p>
                      <a:pPr marL="0" marR="0">
                        <a:lnSpc>
                          <a:spcPct val="107000"/>
                        </a:lnSpc>
                        <a:spcBef>
                          <a:spcPts val="0"/>
                        </a:spcBef>
                        <a:spcAft>
                          <a:spcPts val="0"/>
                        </a:spcAft>
                      </a:pPr>
                      <a:r>
                        <a:rPr lang="en-US" sz="1600" kern="100">
                          <a:effectLst/>
                        </a:rPr>
                        <a:t>a[5],a[13],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5</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557282983"/>
                  </a:ext>
                </a:extLst>
              </a:tr>
              <a:tr h="517739">
                <a:tc>
                  <a:txBody>
                    <a:bodyPr/>
                    <a:lstStyle/>
                    <a:p>
                      <a:pPr marL="0" marR="0">
                        <a:lnSpc>
                          <a:spcPct val="107000"/>
                        </a:lnSpc>
                        <a:spcBef>
                          <a:spcPts val="0"/>
                        </a:spcBef>
                        <a:spcAft>
                          <a:spcPts val="0"/>
                        </a:spcAft>
                      </a:pPr>
                      <a:r>
                        <a:rPr lang="en-US" sz="1600" kern="100">
                          <a:effectLst/>
                        </a:rPr>
                        <a:t>a[6],a[14],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6</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1979411158"/>
                  </a:ext>
                </a:extLst>
              </a:tr>
              <a:tr h="517739">
                <a:tc>
                  <a:txBody>
                    <a:bodyPr/>
                    <a:lstStyle/>
                    <a:p>
                      <a:pPr marL="0" marR="0">
                        <a:lnSpc>
                          <a:spcPct val="107000"/>
                        </a:lnSpc>
                        <a:spcBef>
                          <a:spcPts val="0"/>
                        </a:spcBef>
                        <a:spcAft>
                          <a:spcPts val="0"/>
                        </a:spcAft>
                      </a:pPr>
                      <a:r>
                        <a:rPr lang="en-US" sz="1600" kern="100">
                          <a:effectLst/>
                        </a:rPr>
                        <a:t>a[7],a[15], si[1]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 </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8</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a:effectLst/>
                        </a:rPr>
                        <a:t>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tc>
                  <a:txBody>
                    <a:bodyPr/>
                    <a:lstStyle/>
                    <a:p>
                      <a:pPr marL="0" marR="0">
                        <a:lnSpc>
                          <a:spcPct val="107000"/>
                        </a:lnSpc>
                        <a:spcBef>
                          <a:spcPts val="0"/>
                        </a:spcBef>
                        <a:spcAft>
                          <a:spcPts val="0"/>
                        </a:spcAft>
                      </a:pPr>
                      <a:r>
                        <a:rPr lang="en-US" sz="1600" kern="100" dirty="0">
                          <a:effectLst/>
                        </a:rPr>
                        <a:t>7</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txBody>
                  <a:tcPr marL="60269" marR="60269" marT="0" marB="0"/>
                </a:tc>
                <a:extLst>
                  <a:ext uri="{0D108BD9-81ED-4DB2-BD59-A6C34878D82A}">
                    <a16:rowId xmlns:a16="http://schemas.microsoft.com/office/drawing/2014/main" val="442823254"/>
                  </a:ext>
                </a:extLst>
              </a:tr>
            </a:tbl>
          </a:graphicData>
        </a:graphic>
      </p:graphicFrame>
    </p:spTree>
    <p:extLst>
      <p:ext uri="{BB962C8B-B14F-4D97-AF65-F5344CB8AC3E}">
        <p14:creationId xmlns:p14="http://schemas.microsoft.com/office/powerpoint/2010/main" val="297775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0A2CEC-059C-C809-F129-183CB0D98ADD}"/>
              </a:ext>
            </a:extLst>
          </p:cNvPr>
          <p:cNvSpPr>
            <a:spLocks noGrp="1"/>
          </p:cNvSpPr>
          <p:nvPr>
            <p:ph type="sldNum" sz="quarter" idx="12"/>
          </p:nvPr>
        </p:nvSpPr>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6</a:t>
            </a:fld>
            <a:endParaRPr lang="he-IL" dirty="0"/>
          </a:p>
        </p:txBody>
      </p:sp>
      <p:graphicFrame>
        <p:nvGraphicFramePr>
          <p:cNvPr id="5" name="Table 4">
            <a:extLst>
              <a:ext uri="{FF2B5EF4-FFF2-40B4-BE49-F238E27FC236}">
                <a16:creationId xmlns:a16="http://schemas.microsoft.com/office/drawing/2014/main" id="{F5120AA2-A74F-7DC7-AF28-0DD49A0535D6}"/>
              </a:ext>
            </a:extLst>
          </p:cNvPr>
          <p:cNvGraphicFramePr>
            <a:graphicFrameLocks noGrp="1"/>
          </p:cNvGraphicFramePr>
          <p:nvPr>
            <p:extLst>
              <p:ext uri="{D42A27DB-BD31-4B8C-83A1-F6EECF244321}">
                <p14:modId xmlns:p14="http://schemas.microsoft.com/office/powerpoint/2010/main" val="3312027455"/>
              </p:ext>
            </p:extLst>
          </p:nvPr>
        </p:nvGraphicFramePr>
        <p:xfrm>
          <a:off x="535517" y="694164"/>
          <a:ext cx="10523096" cy="5656760"/>
        </p:xfrm>
        <a:graphic>
          <a:graphicData uri="http://schemas.openxmlformats.org/drawingml/2006/table">
            <a:tbl>
              <a:tblPr firstRow="1" firstCol="1" bandRow="1">
                <a:tableStyleId>{5C22544A-7EE6-4342-B048-85BDC9FD1C3A}</a:tableStyleId>
              </a:tblPr>
              <a:tblGrid>
                <a:gridCol w="1753474">
                  <a:extLst>
                    <a:ext uri="{9D8B030D-6E8A-4147-A177-3AD203B41FA5}">
                      <a16:colId xmlns:a16="http://schemas.microsoft.com/office/drawing/2014/main" val="230269142"/>
                    </a:ext>
                  </a:extLst>
                </a:gridCol>
                <a:gridCol w="1753474">
                  <a:extLst>
                    <a:ext uri="{9D8B030D-6E8A-4147-A177-3AD203B41FA5}">
                      <a16:colId xmlns:a16="http://schemas.microsoft.com/office/drawing/2014/main" val="87046440"/>
                    </a:ext>
                  </a:extLst>
                </a:gridCol>
                <a:gridCol w="1753474">
                  <a:extLst>
                    <a:ext uri="{9D8B030D-6E8A-4147-A177-3AD203B41FA5}">
                      <a16:colId xmlns:a16="http://schemas.microsoft.com/office/drawing/2014/main" val="3024890838"/>
                    </a:ext>
                  </a:extLst>
                </a:gridCol>
                <a:gridCol w="1753474">
                  <a:extLst>
                    <a:ext uri="{9D8B030D-6E8A-4147-A177-3AD203B41FA5}">
                      <a16:colId xmlns:a16="http://schemas.microsoft.com/office/drawing/2014/main" val="1960761461"/>
                    </a:ext>
                  </a:extLst>
                </a:gridCol>
                <a:gridCol w="1754600">
                  <a:extLst>
                    <a:ext uri="{9D8B030D-6E8A-4147-A177-3AD203B41FA5}">
                      <a16:colId xmlns:a16="http://schemas.microsoft.com/office/drawing/2014/main" val="2352733381"/>
                    </a:ext>
                  </a:extLst>
                </a:gridCol>
                <a:gridCol w="1754600">
                  <a:extLst>
                    <a:ext uri="{9D8B030D-6E8A-4147-A177-3AD203B41FA5}">
                      <a16:colId xmlns:a16="http://schemas.microsoft.com/office/drawing/2014/main" val="3185871333"/>
                    </a:ext>
                  </a:extLst>
                </a:gridCol>
              </a:tblGrid>
              <a:tr h="1019701">
                <a:tc>
                  <a:txBody>
                    <a:bodyPr/>
                    <a:lstStyle/>
                    <a:p>
                      <a:pPr marL="0" marR="0">
                        <a:lnSpc>
                          <a:spcPct val="107000"/>
                        </a:lnSpc>
                        <a:spcBef>
                          <a:spcPts val="0"/>
                        </a:spcBef>
                        <a:spcAft>
                          <a:spcPts val="0"/>
                        </a:spcAft>
                      </a:pPr>
                      <a:r>
                        <a:rPr lang="en-US" sz="1200" kern="100">
                          <a:effectLst/>
                        </a:rPr>
                        <a:t>a[0],a[4], si[2]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dirty="0">
                          <a:effectLst/>
                        </a:rPr>
                        <a:t>.</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dirty="0">
                          <a:effectLst/>
                        </a:rPr>
                        <a:t>T=4</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M=2</a:t>
                      </a:r>
                    </a:p>
                  </a:txBody>
                  <a:tcPr marL="39944" marR="39944" marT="0" marB="0"/>
                </a:tc>
                <a:tc>
                  <a:txBody>
                    <a:bodyPr/>
                    <a:lstStyle/>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J=0</a:t>
                      </a:r>
                    </a:p>
                  </a:txBody>
                  <a:tcPr marL="39944" marR="39944" marT="0" marB="0"/>
                </a:tc>
                <a:tc>
                  <a:txBody>
                    <a:bodyPr/>
                    <a:lstStyle/>
                    <a:p>
                      <a:pPr marL="0" marR="0">
                        <a:lnSpc>
                          <a:spcPct val="107000"/>
                        </a:lnSpc>
                        <a:spcBef>
                          <a:spcPts val="0"/>
                        </a:spcBef>
                        <a:spcAft>
                          <a:spcPts val="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K=0</a:t>
                      </a:r>
                    </a:p>
                  </a:txBody>
                  <a:tcPr marL="39944" marR="39944" marT="0" marB="0"/>
                </a:tc>
                <a:extLst>
                  <a:ext uri="{0D108BD9-81ED-4DB2-BD59-A6C34878D82A}">
                    <a16:rowId xmlns:a16="http://schemas.microsoft.com/office/drawing/2014/main" val="162857802"/>
                  </a:ext>
                </a:extLst>
              </a:tr>
              <a:tr h="662437">
                <a:tc>
                  <a:txBody>
                    <a:bodyPr/>
                    <a:lstStyle/>
                    <a:p>
                      <a:pPr marL="0" marR="0">
                        <a:lnSpc>
                          <a:spcPct val="107000"/>
                        </a:lnSpc>
                        <a:spcBef>
                          <a:spcPts val="0"/>
                        </a:spcBef>
                        <a:spcAft>
                          <a:spcPts val="0"/>
                        </a:spcAft>
                      </a:pPr>
                      <a:r>
                        <a:rPr lang="en-US" sz="1200" kern="100">
                          <a:effectLst/>
                        </a:rPr>
                        <a:t>a[1],a[5], si[2]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2834827466"/>
                  </a:ext>
                </a:extLst>
              </a:tr>
              <a:tr h="662437">
                <a:tc>
                  <a:txBody>
                    <a:bodyPr/>
                    <a:lstStyle/>
                    <a:p>
                      <a:pPr marL="0" marR="0">
                        <a:lnSpc>
                          <a:spcPct val="107000"/>
                        </a:lnSpc>
                        <a:spcBef>
                          <a:spcPts val="0"/>
                        </a:spcBef>
                        <a:spcAft>
                          <a:spcPts val="0"/>
                        </a:spcAft>
                      </a:pPr>
                      <a:r>
                        <a:rPr lang="en-US" sz="1200" kern="100">
                          <a:effectLst/>
                        </a:rPr>
                        <a:t>a[2],a[6], si[2]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2023976721"/>
                  </a:ext>
                </a:extLst>
              </a:tr>
              <a:tr h="662437">
                <a:tc>
                  <a:txBody>
                    <a:bodyPr/>
                    <a:lstStyle/>
                    <a:p>
                      <a:pPr marL="0" marR="0">
                        <a:lnSpc>
                          <a:spcPct val="107000"/>
                        </a:lnSpc>
                        <a:spcBef>
                          <a:spcPts val="0"/>
                        </a:spcBef>
                        <a:spcAft>
                          <a:spcPts val="0"/>
                        </a:spcAft>
                      </a:pPr>
                      <a:r>
                        <a:rPr lang="en-US" sz="1200" kern="100">
                          <a:effectLst/>
                        </a:rPr>
                        <a:t>a[3],a[7], si[2]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1026991705"/>
                  </a:ext>
                </a:extLst>
              </a:tr>
              <a:tr h="662437">
                <a:tc>
                  <a:txBody>
                    <a:bodyPr/>
                    <a:lstStyle/>
                    <a:p>
                      <a:pPr marL="0" marR="0">
                        <a:lnSpc>
                          <a:spcPct val="107000"/>
                        </a:lnSpc>
                        <a:spcBef>
                          <a:spcPts val="0"/>
                        </a:spcBef>
                        <a:spcAft>
                          <a:spcPts val="0"/>
                        </a:spcAft>
                      </a:pPr>
                      <a:r>
                        <a:rPr lang="en-US" sz="1200" kern="100">
                          <a:effectLst/>
                        </a:rPr>
                        <a:t>a[8],a[12], si[3]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733055702"/>
                  </a:ext>
                </a:extLst>
              </a:tr>
              <a:tr h="662437">
                <a:tc>
                  <a:txBody>
                    <a:bodyPr/>
                    <a:lstStyle/>
                    <a:p>
                      <a:pPr marL="0" marR="0">
                        <a:lnSpc>
                          <a:spcPct val="107000"/>
                        </a:lnSpc>
                        <a:spcBef>
                          <a:spcPts val="0"/>
                        </a:spcBef>
                        <a:spcAft>
                          <a:spcPts val="0"/>
                        </a:spcAft>
                      </a:pPr>
                      <a:r>
                        <a:rPr lang="en-US" sz="1200" kern="100">
                          <a:effectLst/>
                        </a:rPr>
                        <a:t>a[9],a[13], si[3]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1084468940"/>
                  </a:ext>
                </a:extLst>
              </a:tr>
              <a:tr h="662437">
                <a:tc>
                  <a:txBody>
                    <a:bodyPr/>
                    <a:lstStyle/>
                    <a:p>
                      <a:pPr marL="0" marR="0">
                        <a:lnSpc>
                          <a:spcPct val="107000"/>
                        </a:lnSpc>
                        <a:spcBef>
                          <a:spcPts val="0"/>
                        </a:spcBef>
                        <a:spcAft>
                          <a:spcPts val="0"/>
                        </a:spcAft>
                      </a:pPr>
                      <a:r>
                        <a:rPr lang="en-US" sz="1200" kern="100">
                          <a:effectLst/>
                        </a:rPr>
                        <a:t>a[10],a[14], si[3]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1568112511"/>
                  </a:ext>
                </a:extLst>
              </a:tr>
              <a:tr h="662437">
                <a:tc>
                  <a:txBody>
                    <a:bodyPr/>
                    <a:lstStyle/>
                    <a:p>
                      <a:pPr marL="0" marR="0">
                        <a:lnSpc>
                          <a:spcPct val="107000"/>
                        </a:lnSpc>
                        <a:spcBef>
                          <a:spcPts val="0"/>
                        </a:spcBef>
                        <a:spcAft>
                          <a:spcPts val="0"/>
                        </a:spcAft>
                      </a:pPr>
                      <a:r>
                        <a:rPr lang="en-US" sz="1200" kern="100">
                          <a:effectLst/>
                        </a:rPr>
                        <a:t>a[11],a[15], si[3]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 </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a:effectLst/>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tc>
                  <a:txBody>
                    <a:bodyPr/>
                    <a:lstStyle/>
                    <a:p>
                      <a:pPr marL="0" marR="0">
                        <a:lnSpc>
                          <a:spcPct val="107000"/>
                        </a:lnSpc>
                        <a:spcBef>
                          <a:spcPts val="0"/>
                        </a:spcBef>
                        <a:spcAft>
                          <a:spcPts val="0"/>
                        </a:spcAft>
                      </a:pPr>
                      <a:r>
                        <a:rPr lang="en-US" sz="1200" kern="100" dirty="0">
                          <a:effectLst/>
                        </a:rPr>
                        <a:t>11</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39944" marR="39944" marT="0" marB="0"/>
                </a:tc>
                <a:extLst>
                  <a:ext uri="{0D108BD9-81ED-4DB2-BD59-A6C34878D82A}">
                    <a16:rowId xmlns:a16="http://schemas.microsoft.com/office/drawing/2014/main" val="2353040858"/>
                  </a:ext>
                </a:extLst>
              </a:tr>
            </a:tbl>
          </a:graphicData>
        </a:graphic>
      </p:graphicFrame>
    </p:spTree>
    <p:extLst>
      <p:ext uri="{BB962C8B-B14F-4D97-AF65-F5344CB8AC3E}">
        <p14:creationId xmlns:p14="http://schemas.microsoft.com/office/powerpoint/2010/main" val="96967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97BEAC-DF84-0EA1-24FF-D2794CF2F77D}"/>
              </a:ext>
            </a:extLst>
          </p:cNvPr>
          <p:cNvSpPr>
            <a:spLocks noGrp="1"/>
          </p:cNvSpPr>
          <p:nvPr>
            <p:ph type="sldNum" sz="quarter" idx="12"/>
          </p:nvPr>
        </p:nvSpPr>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7</a:t>
            </a:fld>
            <a:endParaRPr lang="he-IL" dirty="0"/>
          </a:p>
        </p:txBody>
      </p:sp>
      <p:graphicFrame>
        <p:nvGraphicFramePr>
          <p:cNvPr id="5" name="Table 4">
            <a:extLst>
              <a:ext uri="{FF2B5EF4-FFF2-40B4-BE49-F238E27FC236}">
                <a16:creationId xmlns:a16="http://schemas.microsoft.com/office/drawing/2014/main" id="{440BB533-B8EE-8AAB-20A1-02126B858F3A}"/>
              </a:ext>
            </a:extLst>
          </p:cNvPr>
          <p:cNvGraphicFramePr>
            <a:graphicFrameLocks noGrp="1"/>
          </p:cNvGraphicFramePr>
          <p:nvPr>
            <p:extLst>
              <p:ext uri="{D42A27DB-BD31-4B8C-83A1-F6EECF244321}">
                <p14:modId xmlns:p14="http://schemas.microsoft.com/office/powerpoint/2010/main" val="1882518112"/>
              </p:ext>
            </p:extLst>
          </p:nvPr>
        </p:nvGraphicFramePr>
        <p:xfrm>
          <a:off x="993912" y="579921"/>
          <a:ext cx="9859618" cy="5255612"/>
        </p:xfrm>
        <a:graphic>
          <a:graphicData uri="http://schemas.openxmlformats.org/drawingml/2006/table">
            <a:tbl>
              <a:tblPr firstRow="1" firstCol="1" bandRow="1">
                <a:tableStyleId>{5C22544A-7EE6-4342-B048-85BDC9FD1C3A}</a:tableStyleId>
              </a:tblPr>
              <a:tblGrid>
                <a:gridCol w="1642918">
                  <a:extLst>
                    <a:ext uri="{9D8B030D-6E8A-4147-A177-3AD203B41FA5}">
                      <a16:colId xmlns:a16="http://schemas.microsoft.com/office/drawing/2014/main" val="4039015510"/>
                    </a:ext>
                  </a:extLst>
                </a:gridCol>
                <a:gridCol w="1642918">
                  <a:extLst>
                    <a:ext uri="{9D8B030D-6E8A-4147-A177-3AD203B41FA5}">
                      <a16:colId xmlns:a16="http://schemas.microsoft.com/office/drawing/2014/main" val="637517483"/>
                    </a:ext>
                  </a:extLst>
                </a:gridCol>
                <a:gridCol w="1642918">
                  <a:extLst>
                    <a:ext uri="{9D8B030D-6E8A-4147-A177-3AD203B41FA5}">
                      <a16:colId xmlns:a16="http://schemas.microsoft.com/office/drawing/2014/main" val="3866078836"/>
                    </a:ext>
                  </a:extLst>
                </a:gridCol>
                <a:gridCol w="1642918">
                  <a:extLst>
                    <a:ext uri="{9D8B030D-6E8A-4147-A177-3AD203B41FA5}">
                      <a16:colId xmlns:a16="http://schemas.microsoft.com/office/drawing/2014/main" val="227653456"/>
                    </a:ext>
                  </a:extLst>
                </a:gridCol>
                <a:gridCol w="1643973">
                  <a:extLst>
                    <a:ext uri="{9D8B030D-6E8A-4147-A177-3AD203B41FA5}">
                      <a16:colId xmlns:a16="http://schemas.microsoft.com/office/drawing/2014/main" val="661496961"/>
                    </a:ext>
                  </a:extLst>
                </a:gridCol>
                <a:gridCol w="1643973">
                  <a:extLst>
                    <a:ext uri="{9D8B030D-6E8A-4147-A177-3AD203B41FA5}">
                      <a16:colId xmlns:a16="http://schemas.microsoft.com/office/drawing/2014/main" val="1171534024"/>
                    </a:ext>
                  </a:extLst>
                </a:gridCol>
              </a:tblGrid>
              <a:tr h="1177060">
                <a:tc>
                  <a:txBody>
                    <a:bodyPr/>
                    <a:lstStyle/>
                    <a:p>
                      <a:pPr marL="0" marR="0">
                        <a:lnSpc>
                          <a:spcPct val="107000"/>
                        </a:lnSpc>
                        <a:spcBef>
                          <a:spcPts val="0"/>
                        </a:spcBef>
                        <a:spcAft>
                          <a:spcPts val="0"/>
                        </a:spcAft>
                      </a:pPr>
                      <a:r>
                        <a:rPr lang="en-US" sz="1400" kern="100" dirty="0">
                          <a:effectLst/>
                        </a:rPr>
                        <a:t>a[0], a[2], </a:t>
                      </a:r>
                      <a:r>
                        <a:rPr lang="en-US" sz="1400" kern="100" dirty="0" err="1">
                          <a:effectLst/>
                        </a:rPr>
                        <a:t>si</a:t>
                      </a:r>
                      <a:r>
                        <a:rPr lang="en-US" sz="1400" kern="100" dirty="0">
                          <a:effectLst/>
                        </a:rPr>
                        <a:t>[4]</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T=2</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M=4</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J=0</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K=0</a:t>
                      </a:r>
                    </a:p>
                  </a:txBody>
                  <a:tcPr marL="50819" marR="50819" marT="0" marB="0"/>
                </a:tc>
                <a:extLst>
                  <a:ext uri="{0D108BD9-81ED-4DB2-BD59-A6C34878D82A}">
                    <a16:rowId xmlns:a16="http://schemas.microsoft.com/office/drawing/2014/main" val="3281656205"/>
                  </a:ext>
                </a:extLst>
              </a:tr>
              <a:tr h="523480">
                <a:tc>
                  <a:txBody>
                    <a:bodyPr/>
                    <a:lstStyle/>
                    <a:p>
                      <a:pPr marL="0" marR="0">
                        <a:lnSpc>
                          <a:spcPct val="107000"/>
                        </a:lnSpc>
                        <a:spcBef>
                          <a:spcPts val="0"/>
                        </a:spcBef>
                        <a:spcAft>
                          <a:spcPts val="0"/>
                        </a:spcAft>
                      </a:pPr>
                      <a:r>
                        <a:rPr lang="en-US" sz="1400" kern="100" dirty="0">
                          <a:effectLst/>
                        </a:rPr>
                        <a:t>a[1],a[3],</a:t>
                      </a:r>
                      <a:r>
                        <a:rPr lang="en-US" sz="1400" kern="100" dirty="0" err="1">
                          <a:effectLst/>
                        </a:rPr>
                        <a:t>si</a:t>
                      </a:r>
                      <a:r>
                        <a:rPr lang="en-US" sz="1400" kern="100" dirty="0">
                          <a:effectLst/>
                        </a:rPr>
                        <a:t>[4]</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a:effectLst/>
                        </a:rPr>
                        <a:t>0</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extLst>
                  <a:ext uri="{0D108BD9-81ED-4DB2-BD59-A6C34878D82A}">
                    <a16:rowId xmlns:a16="http://schemas.microsoft.com/office/drawing/2014/main" val="349753084"/>
                  </a:ext>
                </a:extLst>
              </a:tr>
              <a:tr h="523480">
                <a:tc>
                  <a:txBody>
                    <a:bodyPr/>
                    <a:lstStyle/>
                    <a:p>
                      <a:pPr marL="0" marR="0">
                        <a:lnSpc>
                          <a:spcPct val="107000"/>
                        </a:lnSpc>
                        <a:spcBef>
                          <a:spcPts val="0"/>
                        </a:spcBef>
                        <a:spcAft>
                          <a:spcPts val="0"/>
                        </a:spcAft>
                      </a:pPr>
                      <a:r>
                        <a:rPr lang="en-US" sz="1400" kern="100" dirty="0">
                          <a:effectLst/>
                        </a:rPr>
                        <a:t>a[4],a[6], </a:t>
                      </a:r>
                      <a:r>
                        <a:rPr lang="en-US" sz="1400" kern="100" dirty="0" err="1">
                          <a:effectLst/>
                        </a:rPr>
                        <a:t>si</a:t>
                      </a:r>
                      <a:r>
                        <a:rPr lang="en-US" sz="1400" kern="100" dirty="0">
                          <a:effectLst/>
                        </a:rPr>
                        <a:t>[5]</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4</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extLst>
                  <a:ext uri="{0D108BD9-81ED-4DB2-BD59-A6C34878D82A}">
                    <a16:rowId xmlns:a16="http://schemas.microsoft.com/office/drawing/2014/main" val="3429017568"/>
                  </a:ext>
                </a:extLst>
              </a:tr>
              <a:tr h="523480">
                <a:tc>
                  <a:txBody>
                    <a:bodyPr/>
                    <a:lstStyle/>
                    <a:p>
                      <a:pPr marL="0" marR="0">
                        <a:lnSpc>
                          <a:spcPct val="107000"/>
                        </a:lnSpc>
                        <a:spcBef>
                          <a:spcPts val="0"/>
                        </a:spcBef>
                        <a:spcAft>
                          <a:spcPts val="0"/>
                        </a:spcAft>
                      </a:pPr>
                      <a:r>
                        <a:rPr lang="en-US" sz="1400" kern="100" dirty="0">
                          <a:effectLst/>
                        </a:rPr>
                        <a:t>a[5],a[7], </a:t>
                      </a:r>
                      <a:r>
                        <a:rPr lang="en-US" sz="1400" kern="100" dirty="0" err="1">
                          <a:effectLst/>
                        </a:rPr>
                        <a:t>si</a:t>
                      </a:r>
                      <a:r>
                        <a:rPr lang="en-US" sz="1400" kern="100" dirty="0">
                          <a:effectLst/>
                        </a:rPr>
                        <a:t>[5]</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5</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extLst>
                  <a:ext uri="{0D108BD9-81ED-4DB2-BD59-A6C34878D82A}">
                    <a16:rowId xmlns:a16="http://schemas.microsoft.com/office/drawing/2014/main" val="2753750947"/>
                  </a:ext>
                </a:extLst>
              </a:tr>
              <a:tr h="627028">
                <a:tc>
                  <a:txBody>
                    <a:bodyPr/>
                    <a:lstStyle/>
                    <a:p>
                      <a:pPr marL="0" marR="0">
                        <a:lnSpc>
                          <a:spcPct val="107000"/>
                        </a:lnSpc>
                        <a:spcBef>
                          <a:spcPts val="0"/>
                        </a:spcBef>
                        <a:spcAft>
                          <a:spcPts val="0"/>
                        </a:spcAft>
                      </a:pPr>
                      <a:r>
                        <a:rPr lang="en-US" sz="1400" kern="100" dirty="0">
                          <a:effectLst/>
                        </a:rPr>
                        <a:t>a[8],a[10], </a:t>
                      </a:r>
                      <a:r>
                        <a:rPr lang="en-US" sz="1400" kern="100" dirty="0" err="1">
                          <a:effectLst/>
                        </a:rPr>
                        <a:t>si</a:t>
                      </a:r>
                      <a:r>
                        <a:rPr lang="en-US" sz="1400" kern="100" dirty="0">
                          <a:effectLst/>
                        </a:rPr>
                        <a:t>[6]</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8</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extLst>
                  <a:ext uri="{0D108BD9-81ED-4DB2-BD59-A6C34878D82A}">
                    <a16:rowId xmlns:a16="http://schemas.microsoft.com/office/drawing/2014/main" val="740964571"/>
                  </a:ext>
                </a:extLst>
              </a:tr>
              <a:tr h="627028">
                <a:tc>
                  <a:txBody>
                    <a:bodyPr/>
                    <a:lstStyle/>
                    <a:p>
                      <a:pPr marL="0" marR="0">
                        <a:lnSpc>
                          <a:spcPct val="107000"/>
                        </a:lnSpc>
                        <a:spcBef>
                          <a:spcPts val="0"/>
                        </a:spcBef>
                        <a:spcAft>
                          <a:spcPts val="0"/>
                        </a:spcAft>
                      </a:pPr>
                      <a:r>
                        <a:rPr lang="en-US" sz="1400" kern="100" dirty="0">
                          <a:effectLst/>
                        </a:rPr>
                        <a:t>a[9],a[11], </a:t>
                      </a:r>
                      <a:r>
                        <a:rPr lang="en-US" sz="1400" kern="100" dirty="0" err="1">
                          <a:effectLst/>
                        </a:rPr>
                        <a:t>si</a:t>
                      </a:r>
                      <a:r>
                        <a:rPr lang="en-US" sz="1400" kern="100" dirty="0">
                          <a:effectLst/>
                        </a:rPr>
                        <a:t>[6]</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dirty="0">
                          <a:effectLst/>
                        </a:rPr>
                        <a:t>2</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rPr>
                        <a:t>9</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extLst>
                  <a:ext uri="{0D108BD9-81ED-4DB2-BD59-A6C34878D82A}">
                    <a16:rowId xmlns:a16="http://schemas.microsoft.com/office/drawing/2014/main" val="1158929807"/>
                  </a:ext>
                </a:extLst>
              </a:tr>
              <a:tr h="627028">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a[12],a[14], </a:t>
                      </a:r>
                      <a:r>
                        <a:rPr lang="en-US" sz="1400" kern="100" dirty="0" err="1">
                          <a:effectLst/>
                          <a:latin typeface="Calibri" panose="020F0502020204030204" pitchFamily="34" charset="0"/>
                          <a:ea typeface="Calibri" panose="020F0502020204030204" pitchFamily="34" charset="0"/>
                          <a:cs typeface="Arial" panose="020B0604020202020204" pitchFamily="34" charset="0"/>
                        </a:rPr>
                        <a:t>si</a:t>
                      </a:r>
                      <a:r>
                        <a:rPr lang="en-US" sz="1400" kern="100" dirty="0">
                          <a:effectLst/>
                          <a:latin typeface="Calibri" panose="020F0502020204030204" pitchFamily="34" charset="0"/>
                          <a:ea typeface="Calibri" panose="020F0502020204030204" pitchFamily="34" charset="0"/>
                          <a:cs typeface="Arial" panose="020B0604020202020204" pitchFamily="34" charset="0"/>
                        </a:rPr>
                        <a:t>[7]</a:t>
                      </a:r>
                    </a:p>
                  </a:txBody>
                  <a:tcPr marL="50819" marR="50819" marT="0" marB="0"/>
                </a:tc>
                <a:tc>
                  <a:txBody>
                    <a:bodyPr/>
                    <a:lstStyle/>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2</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3</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12</a:t>
                      </a:r>
                    </a:p>
                  </a:txBody>
                  <a:tcPr marL="50819" marR="50819" marT="0" marB="0"/>
                </a:tc>
                <a:extLst>
                  <a:ext uri="{0D108BD9-81ED-4DB2-BD59-A6C34878D82A}">
                    <a16:rowId xmlns:a16="http://schemas.microsoft.com/office/drawing/2014/main" val="1001184884"/>
                  </a:ext>
                </a:extLst>
              </a:tr>
              <a:tr h="627028">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a[13],a[15],</a:t>
                      </a:r>
                      <a:r>
                        <a:rPr lang="en-US" sz="1400" kern="100" dirty="0" err="1">
                          <a:effectLst/>
                          <a:latin typeface="Calibri" panose="020F0502020204030204" pitchFamily="34" charset="0"/>
                          <a:ea typeface="Calibri" panose="020F0502020204030204" pitchFamily="34" charset="0"/>
                          <a:cs typeface="Arial" panose="020B0604020202020204" pitchFamily="34" charset="0"/>
                        </a:rPr>
                        <a:t>si</a:t>
                      </a:r>
                      <a:r>
                        <a:rPr lang="en-US" sz="1400" kern="100" dirty="0">
                          <a:effectLst/>
                          <a:latin typeface="Calibri" panose="020F0502020204030204" pitchFamily="34" charset="0"/>
                          <a:ea typeface="Calibri" panose="020F0502020204030204" pitchFamily="34" charset="0"/>
                          <a:cs typeface="Arial" panose="020B0604020202020204" pitchFamily="34" charset="0"/>
                        </a:rPr>
                        <a:t>[7]</a:t>
                      </a:r>
                    </a:p>
                  </a:txBody>
                  <a:tcPr marL="50819" marR="50819" marT="0" marB="0"/>
                </a:tc>
                <a:tc>
                  <a:txBody>
                    <a:bodyPr/>
                    <a:lstStyle/>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2</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3</a:t>
                      </a:r>
                    </a:p>
                  </a:txBody>
                  <a:tcPr marL="50819" marR="50819"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14</a:t>
                      </a:r>
                    </a:p>
                  </a:txBody>
                  <a:tcPr marL="50819" marR="50819" marT="0" marB="0"/>
                </a:tc>
                <a:extLst>
                  <a:ext uri="{0D108BD9-81ED-4DB2-BD59-A6C34878D82A}">
                    <a16:rowId xmlns:a16="http://schemas.microsoft.com/office/drawing/2014/main" val="3255402438"/>
                  </a:ext>
                </a:extLst>
              </a:tr>
            </a:tbl>
          </a:graphicData>
        </a:graphic>
      </p:graphicFrame>
    </p:spTree>
    <p:extLst>
      <p:ext uri="{BB962C8B-B14F-4D97-AF65-F5344CB8AC3E}">
        <p14:creationId xmlns:p14="http://schemas.microsoft.com/office/powerpoint/2010/main" val="164246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1E10B-3B89-98FC-E498-D359D34EDF18}"/>
              </a:ext>
            </a:extLst>
          </p:cNvPr>
          <p:cNvSpPr>
            <a:spLocks noGrp="1"/>
          </p:cNvSpPr>
          <p:nvPr>
            <p:ph type="sldNum" sz="quarter" idx="12"/>
          </p:nvPr>
        </p:nvSpPr>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8</a:t>
            </a:fld>
            <a:endParaRPr lang="he-IL" dirty="0"/>
          </a:p>
        </p:txBody>
      </p:sp>
      <p:graphicFrame>
        <p:nvGraphicFramePr>
          <p:cNvPr id="5" name="Table 4">
            <a:extLst>
              <a:ext uri="{FF2B5EF4-FFF2-40B4-BE49-F238E27FC236}">
                <a16:creationId xmlns:a16="http://schemas.microsoft.com/office/drawing/2014/main" id="{61E6FD79-9ECA-AEDC-02FC-53EF4FAC9E19}"/>
              </a:ext>
            </a:extLst>
          </p:cNvPr>
          <p:cNvGraphicFramePr>
            <a:graphicFrameLocks noGrp="1"/>
          </p:cNvGraphicFramePr>
          <p:nvPr>
            <p:extLst>
              <p:ext uri="{D42A27DB-BD31-4B8C-83A1-F6EECF244321}">
                <p14:modId xmlns:p14="http://schemas.microsoft.com/office/powerpoint/2010/main" val="73960112"/>
              </p:ext>
            </p:extLst>
          </p:nvPr>
        </p:nvGraphicFramePr>
        <p:xfrm>
          <a:off x="486475" y="241549"/>
          <a:ext cx="10323444" cy="6009622"/>
        </p:xfrm>
        <a:graphic>
          <a:graphicData uri="http://schemas.openxmlformats.org/drawingml/2006/table">
            <a:tbl>
              <a:tblPr firstRow="1" firstCol="1" bandRow="1">
                <a:tableStyleId>{5C22544A-7EE6-4342-B048-85BDC9FD1C3A}</a:tableStyleId>
              </a:tblPr>
              <a:tblGrid>
                <a:gridCol w="1720206">
                  <a:extLst>
                    <a:ext uri="{9D8B030D-6E8A-4147-A177-3AD203B41FA5}">
                      <a16:colId xmlns:a16="http://schemas.microsoft.com/office/drawing/2014/main" val="3617708131"/>
                    </a:ext>
                  </a:extLst>
                </a:gridCol>
                <a:gridCol w="1720206">
                  <a:extLst>
                    <a:ext uri="{9D8B030D-6E8A-4147-A177-3AD203B41FA5}">
                      <a16:colId xmlns:a16="http://schemas.microsoft.com/office/drawing/2014/main" val="3854967624"/>
                    </a:ext>
                  </a:extLst>
                </a:gridCol>
                <a:gridCol w="1720206">
                  <a:extLst>
                    <a:ext uri="{9D8B030D-6E8A-4147-A177-3AD203B41FA5}">
                      <a16:colId xmlns:a16="http://schemas.microsoft.com/office/drawing/2014/main" val="3238883882"/>
                    </a:ext>
                  </a:extLst>
                </a:gridCol>
                <a:gridCol w="1720206">
                  <a:extLst>
                    <a:ext uri="{9D8B030D-6E8A-4147-A177-3AD203B41FA5}">
                      <a16:colId xmlns:a16="http://schemas.microsoft.com/office/drawing/2014/main" val="3170397009"/>
                    </a:ext>
                  </a:extLst>
                </a:gridCol>
                <a:gridCol w="1721310">
                  <a:extLst>
                    <a:ext uri="{9D8B030D-6E8A-4147-A177-3AD203B41FA5}">
                      <a16:colId xmlns:a16="http://schemas.microsoft.com/office/drawing/2014/main" val="3945128957"/>
                    </a:ext>
                  </a:extLst>
                </a:gridCol>
                <a:gridCol w="1721310">
                  <a:extLst>
                    <a:ext uri="{9D8B030D-6E8A-4147-A177-3AD203B41FA5}">
                      <a16:colId xmlns:a16="http://schemas.microsoft.com/office/drawing/2014/main" val="3212913717"/>
                    </a:ext>
                  </a:extLst>
                </a:gridCol>
              </a:tblGrid>
              <a:tr h="1048603">
                <a:tc>
                  <a:txBody>
                    <a:bodyPr/>
                    <a:lstStyle/>
                    <a:p>
                      <a:pPr marL="0" marR="0">
                        <a:lnSpc>
                          <a:spcPct val="107000"/>
                        </a:lnSpc>
                        <a:spcBef>
                          <a:spcPts val="0"/>
                        </a:spcBef>
                        <a:spcAft>
                          <a:spcPts val="0"/>
                        </a:spcAft>
                      </a:pPr>
                      <a:r>
                        <a:rPr lang="en-US" sz="1400" kern="100" dirty="0">
                          <a:effectLst/>
                        </a:rPr>
                        <a:t>a[0],a[1], </a:t>
                      </a:r>
                      <a:r>
                        <a:rPr lang="en-US" sz="1400" kern="100" dirty="0" err="1">
                          <a:effectLst/>
                        </a:rPr>
                        <a:t>si</a:t>
                      </a:r>
                      <a:r>
                        <a:rPr lang="en-US" sz="1400" kern="100" dirty="0">
                          <a:effectLst/>
                        </a:rPr>
                        <a:t>[8]</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T=1</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M=8</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J=0</a:t>
                      </a:r>
                    </a:p>
                  </a:txBody>
                  <a:tcPr marL="68580" marR="68580" marT="0" marB="0"/>
                </a:tc>
                <a:tc>
                  <a:txBody>
                    <a:bodyPr/>
                    <a:lstStyle/>
                    <a:p>
                      <a:pPr marL="0" marR="0">
                        <a:lnSpc>
                          <a:spcPct val="107000"/>
                        </a:lnSpc>
                        <a:spcBef>
                          <a:spcPts val="0"/>
                        </a:spcBef>
                        <a:spcAft>
                          <a:spcPts val="0"/>
                        </a:spcAft>
                      </a:pPr>
                      <a:r>
                        <a:rPr lang="en-US" sz="1400" kern="100" dirty="0">
                          <a:effectLst/>
                        </a:rPr>
                        <a:t>K=0</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20834289"/>
                  </a:ext>
                </a:extLst>
              </a:tr>
              <a:tr h="708717">
                <a:tc>
                  <a:txBody>
                    <a:bodyPr/>
                    <a:lstStyle/>
                    <a:p>
                      <a:pPr marL="0" marR="0">
                        <a:lnSpc>
                          <a:spcPct val="107000"/>
                        </a:lnSpc>
                        <a:spcBef>
                          <a:spcPts val="0"/>
                        </a:spcBef>
                        <a:spcAft>
                          <a:spcPts val="0"/>
                        </a:spcAft>
                      </a:pPr>
                      <a:r>
                        <a:rPr lang="en-US" sz="1400" kern="100" dirty="0">
                          <a:effectLst/>
                        </a:rPr>
                        <a:t>a[2],a[3], </a:t>
                      </a:r>
                      <a:r>
                        <a:rPr lang="en-US" sz="1400" kern="100" dirty="0" err="1">
                          <a:effectLst/>
                        </a:rPr>
                        <a:t>si</a:t>
                      </a:r>
                      <a:r>
                        <a:rPr lang="en-US" sz="1400" kern="100" dirty="0">
                          <a:effectLst/>
                        </a:rPr>
                        <a:t>[9]</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78158843"/>
                  </a:ext>
                </a:extLst>
              </a:tr>
              <a:tr h="708717">
                <a:tc>
                  <a:txBody>
                    <a:bodyPr/>
                    <a:lstStyle/>
                    <a:p>
                      <a:pPr marL="0" marR="0">
                        <a:lnSpc>
                          <a:spcPct val="107000"/>
                        </a:lnSpc>
                        <a:spcBef>
                          <a:spcPts val="0"/>
                        </a:spcBef>
                        <a:spcAft>
                          <a:spcPts val="0"/>
                        </a:spcAft>
                      </a:pPr>
                      <a:r>
                        <a:rPr lang="en-US" sz="1400" kern="100" dirty="0">
                          <a:effectLst/>
                        </a:rPr>
                        <a:t>a[4],a[5], </a:t>
                      </a:r>
                      <a:r>
                        <a:rPr lang="en-US" sz="1400" kern="100" dirty="0" err="1">
                          <a:effectLst/>
                        </a:rPr>
                        <a:t>si</a:t>
                      </a:r>
                      <a:r>
                        <a:rPr lang="en-US" sz="1400" kern="100" dirty="0">
                          <a:effectLst/>
                        </a:rPr>
                        <a:t>[10]</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a:effectLst/>
                        </a:rPr>
                        <a:t>2</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4</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87002921"/>
                  </a:ext>
                </a:extLst>
              </a:tr>
              <a:tr h="708717">
                <a:tc>
                  <a:txBody>
                    <a:bodyPr/>
                    <a:lstStyle/>
                    <a:p>
                      <a:pPr marL="0" marR="0">
                        <a:lnSpc>
                          <a:spcPct val="107000"/>
                        </a:lnSpc>
                        <a:spcBef>
                          <a:spcPts val="0"/>
                        </a:spcBef>
                        <a:spcAft>
                          <a:spcPts val="0"/>
                        </a:spcAft>
                      </a:pPr>
                      <a:r>
                        <a:rPr lang="en-US" sz="1400" kern="100" dirty="0">
                          <a:effectLst/>
                        </a:rPr>
                        <a:t>a[6],a[7], </a:t>
                      </a:r>
                      <a:r>
                        <a:rPr lang="en-US" sz="1400" kern="100" dirty="0" err="1">
                          <a:effectLst/>
                        </a:rPr>
                        <a:t>si</a:t>
                      </a:r>
                      <a:r>
                        <a:rPr lang="en-US" sz="1400" kern="100" dirty="0">
                          <a:effectLst/>
                        </a:rPr>
                        <a:t>[11]</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 </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a:effectLst/>
                        </a:rPr>
                        <a:t>1</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a:effectLst/>
                        </a:rPr>
                        <a:t>3</a:t>
                      </a: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6</a:t>
                      </a:r>
                    </a:p>
                  </a:txBody>
                  <a:tcPr marL="68580" marR="68580" marT="0" marB="0"/>
                </a:tc>
                <a:extLst>
                  <a:ext uri="{0D108BD9-81ED-4DB2-BD59-A6C34878D82A}">
                    <a16:rowId xmlns:a16="http://schemas.microsoft.com/office/drawing/2014/main" val="1118321592"/>
                  </a:ext>
                </a:extLst>
              </a:tr>
              <a:tr h="708717">
                <a:tc>
                  <a:txBody>
                    <a:bodyPr/>
                    <a:lstStyle/>
                    <a:p>
                      <a:pPr marL="0" marR="0" lvl="0" indent="0" algn="r" defTabSz="914377" rtl="1" eaLnBrk="1" fontAlgn="auto" latinLnBrk="0" hangingPunct="1">
                        <a:lnSpc>
                          <a:spcPct val="107000"/>
                        </a:lnSpc>
                        <a:spcBef>
                          <a:spcPts val="0"/>
                        </a:spcBef>
                        <a:spcAft>
                          <a:spcPts val="0"/>
                        </a:spcAft>
                        <a:buClrTx/>
                        <a:buSzTx/>
                        <a:buFontTx/>
                        <a:buNone/>
                        <a:tabLst/>
                        <a:defRPr/>
                      </a:pPr>
                      <a:r>
                        <a:rPr lang="en-US" sz="1400" kern="100" dirty="0">
                          <a:effectLst/>
                        </a:rPr>
                        <a:t>a[8],a[9], </a:t>
                      </a:r>
                      <a:r>
                        <a:rPr lang="en-US" sz="1400" kern="100" dirty="0" err="1">
                          <a:effectLst/>
                        </a:rPr>
                        <a:t>si</a:t>
                      </a:r>
                      <a:r>
                        <a:rPr lang="en-US" sz="1400" kern="100" dirty="0">
                          <a:effectLst/>
                        </a:rPr>
                        <a:t>[12]</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4</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extLst>
                  <a:ext uri="{0D108BD9-81ED-4DB2-BD59-A6C34878D82A}">
                    <a16:rowId xmlns:a16="http://schemas.microsoft.com/office/drawing/2014/main" val="1645417348"/>
                  </a:ext>
                </a:extLst>
              </a:tr>
              <a:tr h="708717">
                <a:tc>
                  <a:txBody>
                    <a:bodyPr/>
                    <a:lstStyle/>
                    <a:p>
                      <a:pPr marL="0" marR="0" lvl="0" indent="0" algn="r" defTabSz="914377" rtl="1" eaLnBrk="1" fontAlgn="auto" latinLnBrk="0" hangingPunct="1">
                        <a:lnSpc>
                          <a:spcPct val="107000"/>
                        </a:lnSpc>
                        <a:spcBef>
                          <a:spcPts val="0"/>
                        </a:spcBef>
                        <a:spcAft>
                          <a:spcPts val="0"/>
                        </a:spcAft>
                        <a:buClrTx/>
                        <a:buSzTx/>
                        <a:buFontTx/>
                        <a:buNone/>
                        <a:tabLst/>
                        <a:defRPr/>
                      </a:pPr>
                      <a:r>
                        <a:rPr lang="en-US" sz="1400" kern="100" dirty="0">
                          <a:effectLst/>
                        </a:rPr>
                        <a:t>a[10],a[11], </a:t>
                      </a:r>
                      <a:r>
                        <a:rPr lang="en-US" sz="1400" kern="100" dirty="0" err="1">
                          <a:effectLst/>
                        </a:rPr>
                        <a:t>si</a:t>
                      </a:r>
                      <a:r>
                        <a:rPr lang="en-US" sz="1400" kern="100" dirty="0">
                          <a:effectLst/>
                        </a:rPr>
                        <a:t>[13]</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5</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10</a:t>
                      </a:r>
                    </a:p>
                  </a:txBody>
                  <a:tcPr marL="68580" marR="68580" marT="0" marB="0"/>
                </a:tc>
                <a:extLst>
                  <a:ext uri="{0D108BD9-81ED-4DB2-BD59-A6C34878D82A}">
                    <a16:rowId xmlns:a16="http://schemas.microsoft.com/office/drawing/2014/main" val="603073999"/>
                  </a:ext>
                </a:extLst>
              </a:tr>
              <a:tr h="708717">
                <a:tc>
                  <a:txBody>
                    <a:bodyPr/>
                    <a:lstStyle/>
                    <a:p>
                      <a:pPr marL="0" marR="0" lvl="0" indent="0" algn="r" defTabSz="914377" rtl="1" eaLnBrk="1" fontAlgn="auto" latinLnBrk="0" hangingPunct="1">
                        <a:lnSpc>
                          <a:spcPct val="107000"/>
                        </a:lnSpc>
                        <a:spcBef>
                          <a:spcPts val="0"/>
                        </a:spcBef>
                        <a:spcAft>
                          <a:spcPts val="0"/>
                        </a:spcAft>
                        <a:buClrTx/>
                        <a:buSzTx/>
                        <a:buFontTx/>
                        <a:buNone/>
                        <a:tabLst/>
                        <a:defRPr/>
                      </a:pPr>
                      <a:r>
                        <a:rPr lang="en-US" sz="1400" kern="100" dirty="0">
                          <a:effectLst/>
                        </a:rPr>
                        <a:t>a[12],a[13], </a:t>
                      </a:r>
                      <a:r>
                        <a:rPr lang="en-US" sz="1400" kern="100" dirty="0" err="1">
                          <a:effectLst/>
                        </a:rPr>
                        <a:t>si</a:t>
                      </a:r>
                      <a:r>
                        <a:rPr lang="en-US" sz="1400" kern="100" dirty="0">
                          <a:effectLst/>
                        </a:rPr>
                        <a:t>[14]</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6</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12</a:t>
                      </a:r>
                    </a:p>
                  </a:txBody>
                  <a:tcPr marL="68580" marR="68580" marT="0" marB="0"/>
                </a:tc>
                <a:extLst>
                  <a:ext uri="{0D108BD9-81ED-4DB2-BD59-A6C34878D82A}">
                    <a16:rowId xmlns:a16="http://schemas.microsoft.com/office/drawing/2014/main" val="2676740839"/>
                  </a:ext>
                </a:extLst>
              </a:tr>
              <a:tr h="708717">
                <a:tc>
                  <a:txBody>
                    <a:bodyPr/>
                    <a:lstStyle/>
                    <a:p>
                      <a:pPr marL="0" marR="0" lvl="0" indent="0" algn="r" defTabSz="914377" rtl="1" eaLnBrk="1" fontAlgn="auto" latinLnBrk="0" hangingPunct="1">
                        <a:lnSpc>
                          <a:spcPct val="107000"/>
                        </a:lnSpc>
                        <a:spcBef>
                          <a:spcPts val="0"/>
                        </a:spcBef>
                        <a:spcAft>
                          <a:spcPts val="0"/>
                        </a:spcAft>
                        <a:buClrTx/>
                        <a:buSzTx/>
                        <a:buFontTx/>
                        <a:buNone/>
                        <a:tabLst/>
                        <a:defRPr/>
                      </a:pPr>
                      <a:r>
                        <a:rPr lang="en-US" sz="1400" kern="100" dirty="0">
                          <a:effectLst/>
                        </a:rPr>
                        <a:t>a[14],a[15], </a:t>
                      </a:r>
                      <a:r>
                        <a:rPr lang="en-US" sz="1400" kern="100" dirty="0" err="1">
                          <a:effectLst/>
                        </a:rPr>
                        <a:t>si</a:t>
                      </a:r>
                      <a:r>
                        <a:rPr lang="en-US" sz="1400" kern="100" dirty="0">
                          <a:effectLst/>
                        </a:rPr>
                        <a:t>[15]</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endParaRPr lang="en-US" sz="1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8</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7</a:t>
                      </a:r>
                    </a:p>
                  </a:txBody>
                  <a:tcPr marL="68580" marR="68580" marT="0" marB="0"/>
                </a:tc>
                <a:tc>
                  <a:txBody>
                    <a:bodyPr/>
                    <a:lstStyle/>
                    <a:p>
                      <a:pPr marL="0" marR="0">
                        <a:lnSpc>
                          <a:spcPct val="107000"/>
                        </a:lnSpc>
                        <a:spcBef>
                          <a:spcPts val="0"/>
                        </a:spcBef>
                        <a:spcAft>
                          <a:spcPts val="0"/>
                        </a:spcAft>
                      </a:pPr>
                      <a:r>
                        <a:rPr lang="en-US" sz="1400" kern="100" dirty="0">
                          <a:effectLst/>
                          <a:latin typeface="Calibri" panose="020F0502020204030204" pitchFamily="34" charset="0"/>
                          <a:ea typeface="Calibri" panose="020F0502020204030204" pitchFamily="34" charset="0"/>
                          <a:cs typeface="Arial" panose="020B0604020202020204" pitchFamily="34" charset="0"/>
                        </a:rPr>
                        <a:t>14</a:t>
                      </a:r>
                    </a:p>
                  </a:txBody>
                  <a:tcPr marL="68580" marR="68580" marT="0" marB="0"/>
                </a:tc>
                <a:extLst>
                  <a:ext uri="{0D108BD9-81ED-4DB2-BD59-A6C34878D82A}">
                    <a16:rowId xmlns:a16="http://schemas.microsoft.com/office/drawing/2014/main" val="1718386755"/>
                  </a:ext>
                </a:extLst>
              </a:tr>
            </a:tbl>
          </a:graphicData>
        </a:graphic>
      </p:graphicFrame>
    </p:spTree>
    <p:extLst>
      <p:ext uri="{BB962C8B-B14F-4D97-AF65-F5344CB8AC3E}">
        <p14:creationId xmlns:p14="http://schemas.microsoft.com/office/powerpoint/2010/main" val="394191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CA8997-0C81-DF21-17E0-A83D5068A9D5}"/>
              </a:ext>
            </a:extLst>
          </p:cNvPr>
          <p:cNvSpPr>
            <a:spLocks noGrp="1"/>
          </p:cNvSpPr>
          <p:nvPr>
            <p:ph type="sldNum" sz="quarter" idx="12"/>
          </p:nvPr>
        </p:nvSpPr>
        <p:spPr/>
        <p:txBody>
          <a:bodyPr/>
          <a:lstStyle/>
          <a:p>
            <a:pPr marL="228594" indent="-228594">
              <a:buFont typeface="+mj-lt"/>
              <a:buAutoNum type="arabicPeriod"/>
            </a:pPr>
            <a:fld id="{8BF23EE3-CCB0-4D64-9D25-ED43013B1052}" type="slidenum">
              <a:rPr lang="he-IL" smtClean="0"/>
              <a:pPr marL="228594" indent="-228594">
                <a:buFont typeface="+mj-lt"/>
                <a:buAutoNum type="arabicPeriod"/>
              </a:pPr>
              <a:t>9</a:t>
            </a:fld>
            <a:endParaRPr lang="he-IL" dirty="0"/>
          </a:p>
        </p:txBody>
      </p:sp>
      <p:pic>
        <p:nvPicPr>
          <p:cNvPr id="1026" name="Picture 2">
            <a:extLst>
              <a:ext uri="{FF2B5EF4-FFF2-40B4-BE49-F238E27FC236}">
                <a16:creationId xmlns:a16="http://schemas.microsoft.com/office/drawing/2014/main" id="{314EB673-CAB5-FA04-9AF1-1D6F0235BF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0"/>
            <a:ext cx="113791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07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rtl="0">
          <a:defRPr dirty="0" smtClean="0"/>
        </a:defPPr>
      </a:lstStyle>
    </a:txDef>
  </a:objectDefaults>
  <a:extraClrSchemeLst/>
  <a:extLst>
    <a:ext uri="{05A4C25C-085E-4340-85A3-A5531E510DB2}">
      <thm15:themeFamily xmlns:thm15="http://schemas.microsoft.com/office/thememl/2012/main" name="Custom-01" id="{5E987EB9-C24C-4DA1-A8F3-4DE7A629A211}" vid="{B5264CAE-F3A8-427A-8AA0-2DA8EEEC9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Custom-01</Template>
  <TotalTime>13781</TotalTime>
  <Words>1453</Words>
  <Application>Microsoft Office PowerPoint</Application>
  <PresentationFormat>Widescreen</PresentationFormat>
  <Paragraphs>291</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Cambria Math</vt:lpstr>
      <vt:lpstr>FormataOTFCond-Md</vt:lpstr>
      <vt:lpstr>Helvetica</vt:lpstr>
      <vt:lpstr>Helvetica Neue</vt:lpstr>
      <vt:lpstr>Times New Roman</vt:lpstr>
      <vt:lpstr>ערכת נושא Office</vt:lpstr>
      <vt:lpstr>PowerPoint Presentation</vt:lpstr>
      <vt:lpstr>Outline:</vt:lpstr>
      <vt:lpstr>Butterfly code</vt:lpstr>
      <vt:lpstr>What are the different variables used for?</vt:lpstr>
      <vt:lpstr>Use N=16</vt:lpstr>
      <vt:lpstr>PowerPoint Presentation</vt:lpstr>
      <vt:lpstr>PowerPoint Presentation</vt:lpstr>
      <vt:lpstr>PowerPoint Presentation</vt:lpstr>
      <vt:lpstr>PowerPoint Presentation</vt:lpstr>
      <vt:lpstr>Code in HEAX PAPER. How does it translate?</vt:lpstr>
      <vt:lpstr>Uses a butterfly to accelerate the process </vt:lpstr>
      <vt:lpstr>HEAX code vs Base code </vt:lpstr>
      <vt:lpstr>Mathematically deriving a butterfly for n = 4:</vt:lpstr>
      <vt:lpstr>PowerPoint Presentation</vt:lpstr>
      <vt:lpstr>Error in their math and butterfly</vt:lpstr>
      <vt:lpstr>PowerPoint Presentation</vt:lpstr>
      <vt:lpstr>PowerPoint Presentation</vt:lpstr>
      <vt:lpstr>PowerPoint Presentation</vt:lpstr>
      <vt:lpstr>Comparison </vt:lpstr>
      <vt:lpstr>Pitfalls:</vt:lpstr>
      <vt:lpstr>Architecture in HEAX paper</vt:lpstr>
      <vt:lpstr>Access pattern</vt:lpstr>
      <vt:lpstr>Two different types </vt:lpstr>
      <vt:lpstr>NTT as part of the architecture </vt:lpstr>
      <vt:lpstr>Things to explore/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Mostafa Asadzadehmehdialghadami</dc:creator>
  <cp:lastModifiedBy>Mariam Rabadi</cp:lastModifiedBy>
  <cp:revision>488</cp:revision>
  <dcterms:created xsi:type="dcterms:W3CDTF">2018-11-18T20:48:52Z</dcterms:created>
  <dcterms:modified xsi:type="dcterms:W3CDTF">2023-11-03T21:25:15Z</dcterms:modified>
</cp:coreProperties>
</file>